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Gowun Dodum"/>
      <p:regular r:id="rId39"/>
    </p:embeddedFont>
    <p:embeddedFont>
      <p:font typeface="Gowun Batang"/>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2" roundtripDataSignature="AMtx7mifjlZkvsE7MLL0VpecuQM2/kRX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39E10C-BB12-4F86-80C7-A4D7B393AE3F}">
  <a:tblStyle styleId="{1539E10C-BB12-4F86-80C7-A4D7B393AE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wunBatang-regular.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GowunBatang-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GowunDodum-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2dfed00b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c2dfed00b8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 Stratified K-fold 교차 검증을 살펴보겠습니다. </a:t>
            </a:r>
            <a:endParaRPr/>
          </a:p>
          <a:p>
            <a:pPr indent="0" lvl="0" marL="0" rtl="0" algn="l">
              <a:lnSpc>
                <a:spcPct val="100000"/>
              </a:lnSpc>
              <a:spcBef>
                <a:spcPts val="0"/>
              </a:spcBef>
              <a:spcAft>
                <a:spcPts val="0"/>
              </a:spcAft>
              <a:buSzPts val="1100"/>
              <a:buNone/>
            </a:pPr>
            <a:r>
              <a:rPr lang="ko"/>
              <a:t>K-Fold 교차 검증과의 차이점으로는 처음 폴드 세트를 설정하는 데에 있습니다.</a:t>
            </a:r>
            <a:endParaRPr/>
          </a:p>
          <a:p>
            <a:pPr indent="0" lvl="0" marL="0" rtl="0" algn="l">
              <a:lnSpc>
                <a:spcPct val="100000"/>
              </a:lnSpc>
              <a:spcBef>
                <a:spcPts val="0"/>
              </a:spcBef>
              <a:spcAft>
                <a:spcPts val="0"/>
              </a:spcAft>
              <a:buSzPts val="1100"/>
              <a:buNone/>
            </a:pPr>
            <a:r>
              <a:rPr lang="ko"/>
              <a:t>원본 데이터의 레이블 분포를 먼저 고려한 뒤 이 분포와 동일하게 학습과 검증 데이터 세트를 분배해 폴드 세트를 설정합니다.</a:t>
            </a:r>
            <a:endParaRPr/>
          </a:p>
          <a:p>
            <a:pPr indent="0" lvl="0" marL="0" rtl="0" algn="l">
              <a:lnSpc>
                <a:spcPct val="100000"/>
              </a:lnSpc>
              <a:spcBef>
                <a:spcPts val="0"/>
              </a:spcBef>
              <a:spcAft>
                <a:spcPts val="0"/>
              </a:spcAft>
              <a:buSzPts val="1100"/>
              <a:buNone/>
            </a:pPr>
            <a:r>
              <a:rPr lang="ko"/>
              <a:t>이 방법으로 불균형한 분포도를 가진 레이블 데이터 집합을 다룰 수 있게 됩니다.</a:t>
            </a:r>
            <a:endParaRPr/>
          </a:p>
          <a:p>
            <a:pPr indent="0" lvl="0" marL="0" rtl="0" algn="l">
              <a:lnSpc>
                <a:spcPct val="100000"/>
              </a:lnSpc>
              <a:spcBef>
                <a:spcPts val="0"/>
              </a:spcBef>
              <a:spcAft>
                <a:spcPts val="0"/>
              </a:spcAft>
              <a:buSzPts val="1100"/>
              <a:buNone/>
            </a:pPr>
            <a:r>
              <a:rPr lang="ko"/>
              <a:t>그 이후의 과정은 K-Fold 교차 검증과 같습니다.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2dfed00b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c2dfed00b8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cross_val_score()는 방금 전 살펴보았던 3가지의 교차검증 과정을 한꺼번에 수행해주는 API입니다.</a:t>
            </a:r>
            <a:endParaRPr/>
          </a:p>
          <a:p>
            <a:pPr indent="0" lvl="0" marL="0" rtl="0" algn="l">
              <a:lnSpc>
                <a:spcPct val="100000"/>
              </a:lnSpc>
              <a:spcBef>
                <a:spcPts val="0"/>
              </a:spcBef>
              <a:spcAft>
                <a:spcPts val="0"/>
              </a:spcAft>
              <a:buSzPts val="1100"/>
              <a:buNone/>
            </a:pPr>
            <a:r>
              <a:rPr lang="ko"/>
              <a:t>코드를 </a:t>
            </a:r>
            <a:r>
              <a:rPr lang="ko"/>
              <a:t>살펴보면, estimator, X, y, scoring, cv가 주요 파라미터로 estimator는 사이킷런의 분류 알고리즘 클래스인 Classifier 또는 회귀 알고리즘 클래스인 Regressor, X는 피처 데이트 세트, y는 레이블 데이터 세트, scoring은 예측 성능 평가 지표(ex.정확도’accuracy’), cv는 교차 검증 폴드 수를 의미합니다.</a:t>
            </a:r>
            <a:endParaRPr/>
          </a:p>
          <a:p>
            <a:pPr indent="0" lvl="0" marL="0" rtl="0" algn="l">
              <a:lnSpc>
                <a:spcPct val="100000"/>
              </a:lnSpc>
              <a:spcBef>
                <a:spcPts val="0"/>
              </a:spcBef>
              <a:spcAft>
                <a:spcPts val="0"/>
              </a:spcAft>
              <a:buSzPts val="1100"/>
              <a:buNone/>
            </a:pPr>
            <a:r>
              <a:rPr lang="ko"/>
              <a:t>GridSeachCV는 교차 검증을 기반으로 </a:t>
            </a:r>
            <a:r>
              <a:rPr lang="ko">
                <a:solidFill>
                  <a:schemeClr val="dk1"/>
                </a:solidFill>
              </a:rPr>
              <a:t>왼쪽에 보이시는 for 루프를 사용해 결정 트리 알고리즘의 여러 하이퍼 파라미터를 순차적으로 변경하면서</a:t>
            </a:r>
            <a:r>
              <a:rPr lang="ko"/>
              <a:t> 하이퍼 파라미터의 최적 값을 도출시켜주는 API입니다.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코드는 아래와 같습니다</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292867e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c292867ea4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데이터 전처리는 머신러닝 알고리즘만큼 중요한 개념이라고 할 수 있습니다. 저번 세션에서도 언급된 Gargage In, Garbage Out이라는 말 기억하시나요?</a:t>
            </a:r>
            <a:endParaRPr/>
          </a:p>
          <a:p>
            <a:pPr indent="0" lvl="0" marL="0" rtl="0" algn="l">
              <a:lnSpc>
                <a:spcPct val="100000"/>
              </a:lnSpc>
              <a:spcBef>
                <a:spcPts val="0"/>
              </a:spcBef>
              <a:spcAft>
                <a:spcPts val="0"/>
              </a:spcAft>
              <a:buSzPts val="1100"/>
              <a:buNone/>
            </a:pPr>
            <a:r>
              <a:rPr lang="ko"/>
              <a:t>머신러닝 알고리즘은 어떤 데이터를 입력으로 가지느냐에 따라 결과가 크게 달라질 수 있습니다.</a:t>
            </a:r>
            <a:endParaRPr/>
          </a:p>
          <a:p>
            <a:pPr indent="0" lvl="0" marL="0" rtl="0" algn="l">
              <a:lnSpc>
                <a:spcPct val="100000"/>
              </a:lnSpc>
              <a:spcBef>
                <a:spcPts val="0"/>
              </a:spcBef>
              <a:spcAft>
                <a:spcPts val="0"/>
              </a:spcAft>
              <a:buSzPts val="1100"/>
              <a:buNone/>
            </a:pPr>
            <a:r>
              <a:rPr lang="ko"/>
              <a:t>따라서 사이킷런의 머신러닝 알고리즘을 적용하기 전에 데이터에 대해 미리 처리하는 과정이 필요합니다. 이를 데이터 전처리라고 합니다.</a:t>
            </a:r>
            <a:endParaRPr/>
          </a:p>
          <a:p>
            <a:pPr indent="0" lvl="0" marL="0" rtl="0" algn="l">
              <a:lnSpc>
                <a:spcPct val="100000"/>
              </a:lnSpc>
              <a:spcBef>
                <a:spcPts val="0"/>
              </a:spcBef>
              <a:spcAft>
                <a:spcPts val="0"/>
              </a:spcAft>
              <a:buSzPts val="1100"/>
              <a:buNone/>
            </a:pPr>
            <a:r>
              <a:rPr lang="ko"/>
              <a:t>우선 결손값은 허용되지 않습니다. 특히 Null 값은 고정된 다른 값으로 변환하는 과정이 필요합니다. 그리고 사이킷런의 머신러닝 알고리즘은 문자열 값을 입력값으로 허용하지 않습니다.</a:t>
            </a:r>
            <a:endParaRPr/>
          </a:p>
          <a:p>
            <a:pPr indent="0" lvl="0" marL="0" rtl="0" algn="l">
              <a:lnSpc>
                <a:spcPct val="100000"/>
              </a:lnSpc>
              <a:spcBef>
                <a:spcPts val="0"/>
              </a:spcBef>
              <a:spcAft>
                <a:spcPts val="0"/>
              </a:spcAft>
              <a:buSzPts val="1100"/>
              <a:buNone/>
            </a:pPr>
            <a:r>
              <a:rPr lang="ko"/>
              <a:t>문자열 피처에는 카테고리형 피처와 텍스트형 피처가 있습니다.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bb0738f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6bb0738fa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머신러닝을 위한 대표적인 인코딩 방식 중 하나인 레이블 인코딩에 대해 설명하겠습니다.</a:t>
            </a:r>
            <a:endParaRPr/>
          </a:p>
          <a:p>
            <a:pPr indent="0" lvl="0" marL="0" rtl="0" algn="l">
              <a:lnSpc>
                <a:spcPct val="100000"/>
              </a:lnSpc>
              <a:spcBef>
                <a:spcPts val="0"/>
              </a:spcBef>
              <a:spcAft>
                <a:spcPts val="0"/>
              </a:spcAft>
              <a:buSzPts val="1100"/>
              <a:buNone/>
            </a:pPr>
            <a:r>
              <a:rPr lang="ko"/>
              <a:t>레이블 인코딩은 간단하게 문자열 값을 숫자형 카테고리 값으로 변환합니다. LabelEncoder() 클래스를 객체로 생성한 후, fit()과 transform() 함수를 이용해서 다음과 같이 레이블 인코딩을 수행할 수 있습니다. 다음과 같이 문자열 값이 숫자형으로 인코딩 처리가 되었음을 알 수 있습니다.</a:t>
            </a:r>
            <a:endParaRPr/>
          </a:p>
          <a:p>
            <a:pPr indent="0" lvl="0" marL="0" rtl="0" algn="l">
              <a:lnSpc>
                <a:spcPct val="100000"/>
              </a:lnSpc>
              <a:spcBef>
                <a:spcPts val="0"/>
              </a:spcBef>
              <a:spcAft>
                <a:spcPts val="0"/>
              </a:spcAft>
              <a:buSzPts val="1100"/>
              <a:buNone/>
            </a:pPr>
            <a:r>
              <a:rPr lang="ko"/>
              <a:t>하지만 레이블 인코딩이 일괄적인 숫자 값으로 변환이 되면서 예측 성능이 떨어지는 경우가 발생할 수 있는 단점이 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bb0738fa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6bb0738fa6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원-핫 인코딩입니다. 피처 값의 유형에 따라 새로운 피처를 추가해 고유 값에 해당하는 칼럼에만 1을 표시하고, 나머지 칼럼에는 0을 표시하는 방식입니다.</a:t>
            </a:r>
            <a:endParaRPr/>
          </a:p>
          <a:p>
            <a:pPr indent="0" lvl="0" marL="0" rtl="0" algn="l">
              <a:lnSpc>
                <a:spcPct val="100000"/>
              </a:lnSpc>
              <a:spcBef>
                <a:spcPts val="0"/>
              </a:spcBef>
              <a:spcAft>
                <a:spcPts val="0"/>
              </a:spcAft>
              <a:buSzPts val="1100"/>
              <a:buNone/>
            </a:pPr>
            <a:r>
              <a:rPr lang="ko"/>
              <a:t>레이블 인코딩과 유사하게 OneHotEncoder() 클래스로 객체를 생성한 후, fit()과 transform() 으로 인코딩을 수행합니다.</a:t>
            </a:r>
            <a:endParaRPr/>
          </a:p>
          <a:p>
            <a:pPr indent="0" lvl="0" marL="0" rtl="0" algn="l">
              <a:lnSpc>
                <a:spcPct val="100000"/>
              </a:lnSpc>
              <a:spcBef>
                <a:spcPts val="0"/>
              </a:spcBef>
              <a:spcAft>
                <a:spcPts val="0"/>
              </a:spcAft>
              <a:buSzPts val="1100"/>
              <a:buNone/>
            </a:pPr>
            <a:r>
              <a:rPr lang="ko"/>
              <a:t>단, OneHotEncoder()를 이용해 변환한 값이 희소 행렬이므로 toarray()를 이용해 밀집 행렬로 변환해야 합니다.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bb0738fa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6bb0738fa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원본 데이터가 다음과 같이 인코딩 처리 되었음을 알 수 있습니다.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bb0738fa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6bb0738fa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 피처 스케일링 또한 데이터 전처리를 할 때 쓰이는 중요한 개념입니다.</a:t>
            </a:r>
            <a:endParaRPr/>
          </a:p>
          <a:p>
            <a:pPr indent="0" lvl="0" marL="0" rtl="0" algn="l">
              <a:lnSpc>
                <a:spcPct val="100000"/>
              </a:lnSpc>
              <a:spcBef>
                <a:spcPts val="0"/>
              </a:spcBef>
              <a:spcAft>
                <a:spcPts val="0"/>
              </a:spcAft>
              <a:buSzPts val="1100"/>
              <a:buNone/>
            </a:pPr>
            <a:r>
              <a:rPr lang="ko"/>
              <a:t>크게 표준화와 정규화로 이루어져 있습니다. 표준화는 데이터의 피처 각각이 평균이 0이고, 분산이 1인 가우시안 정규 분포를 가진 값으로 변환하는 것을 의미합니다.</a:t>
            </a:r>
            <a:endParaRPr/>
          </a:p>
          <a:p>
            <a:pPr indent="0" lvl="0" marL="0" rtl="0" algn="l">
              <a:lnSpc>
                <a:spcPct val="100000"/>
              </a:lnSpc>
              <a:spcBef>
                <a:spcPts val="0"/>
              </a:spcBef>
              <a:spcAft>
                <a:spcPts val="0"/>
              </a:spcAft>
              <a:buSzPts val="1100"/>
              <a:buNone/>
            </a:pPr>
            <a:r>
              <a:rPr lang="ko"/>
              <a:t>정규화는 서로 다른 피처의 크기를 통일하기 위해 크기를 변환해주는 것을 의미합니다. 하지만 사이킷런의 전처리에서는 이와 같은 일반적인 정규화와 차이가 있습니다.</a:t>
            </a:r>
            <a:endParaRPr/>
          </a:p>
          <a:p>
            <a:pPr indent="0" lvl="0" marL="0" rtl="0" algn="l">
              <a:lnSpc>
                <a:spcPct val="100000"/>
              </a:lnSpc>
              <a:spcBef>
                <a:spcPts val="0"/>
              </a:spcBef>
              <a:spcAft>
                <a:spcPts val="0"/>
              </a:spcAft>
              <a:buSzPts val="1100"/>
              <a:buNone/>
            </a:pPr>
            <a:r>
              <a:rPr lang="ko"/>
              <a:t>사이킷런에서는 아래의 화면과 같이 개별 벡터의 크기를 맞추기 위해 변환하는 것에 의미가 있습니다.</a:t>
            </a:r>
            <a:endParaRPr/>
          </a:p>
          <a:p>
            <a:pPr indent="0" lvl="0" marL="0" rtl="0" algn="l">
              <a:lnSpc>
                <a:spcPct val="100000"/>
              </a:lnSpc>
              <a:spcBef>
                <a:spcPts val="0"/>
              </a:spcBef>
              <a:spcAft>
                <a:spcPts val="0"/>
              </a:spcAft>
              <a:buSzPts val="1100"/>
              <a:buNone/>
            </a:pPr>
            <a:r>
              <a:rPr lang="ko"/>
              <a:t>혼선을 방지하기 위해 위의 2개의 표현을 피처 스케일링이라 하고, 아래의 정규화를 벡터 정규화라 부릅니다.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bb0738fa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6bb0738fa6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StandardScaler() 클래스는 개별 피처의 평균을 0으로, 분산을 1로 변환하는 기능을 수행합니다. </a:t>
            </a:r>
            <a:endParaRPr/>
          </a:p>
          <a:p>
            <a:pPr indent="0" lvl="0" marL="0" rtl="0" algn="l">
              <a:lnSpc>
                <a:spcPct val="100000"/>
              </a:lnSpc>
              <a:spcBef>
                <a:spcPts val="0"/>
              </a:spcBef>
              <a:spcAft>
                <a:spcPts val="0"/>
              </a:spcAft>
              <a:buSzPts val="1100"/>
              <a:buNone/>
            </a:pPr>
            <a:r>
              <a:rPr lang="ko"/>
              <a:t>붓꽃 데이터 세트를 예제로 수행한 결과 모든 칼럼 값의 평균이 0에, 분산이 1에 가까워졌음을 알 수 있습니다.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bb0738fa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6bb0738fa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MinMaxScaler() 클래스는 데이터값을 0과 1 사이의 범위 값으로 변환하는 기능을 수행합니다.</a:t>
            </a:r>
            <a:endParaRPr/>
          </a:p>
          <a:p>
            <a:pPr indent="0" lvl="0" marL="0" rtl="0" algn="l">
              <a:lnSpc>
                <a:spcPct val="100000"/>
              </a:lnSpc>
              <a:spcBef>
                <a:spcPts val="0"/>
              </a:spcBef>
              <a:spcAft>
                <a:spcPts val="0"/>
              </a:spcAft>
              <a:buSzPts val="1100"/>
              <a:buNone/>
            </a:pPr>
            <a:r>
              <a:rPr lang="ko"/>
              <a:t>min()과 max()를 통해 결과를 확인해보면 다음과 같이 최소는 0, 최대는 1로 데이터값이 스케일링 되었음을 알 수 있습니다.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bb0738fa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6bb0738fa6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학습 데이터와 테스트 데이터의 스케일링 변환 시 주의해야 할 사항이 있습니다. </a:t>
            </a:r>
            <a:endParaRPr/>
          </a:p>
          <a:p>
            <a:pPr indent="0" lvl="0" marL="0" rtl="0" algn="l">
              <a:lnSpc>
                <a:spcPct val="100000"/>
              </a:lnSpc>
              <a:spcBef>
                <a:spcPts val="0"/>
              </a:spcBef>
              <a:spcAft>
                <a:spcPts val="0"/>
              </a:spcAft>
              <a:buSzPts val="1100"/>
              <a:buNone/>
            </a:pPr>
            <a:r>
              <a:rPr lang="ko"/>
              <a:t>바로 테스트 데이터 세트는 fit()을 수행하지 않고, 학습 데이터 세트로 fit()을 수행한 결과를 이용해 transform()을 적용해야 한다는 점입니다.</a:t>
            </a:r>
            <a:endParaRPr/>
          </a:p>
          <a:p>
            <a:pPr indent="0" lvl="0" marL="0" rtl="0" algn="l">
              <a:lnSpc>
                <a:spcPct val="100000"/>
              </a:lnSpc>
              <a:spcBef>
                <a:spcPts val="0"/>
              </a:spcBef>
              <a:spcAft>
                <a:spcPts val="0"/>
              </a:spcAft>
              <a:buSzPts val="1100"/>
              <a:buNone/>
            </a:pPr>
            <a:r>
              <a:rPr lang="ko"/>
              <a:t>이 예제를 봤을 때, 두 번째 경우를 보시면 테스트 데이터 세트에 fit()과 transform()을 모두 수행했더니 학습 데이터와 서로 다른 원본값이 동일한 값으로 변환되는 결과를 가져옵니다.</a:t>
            </a:r>
            <a:endParaRPr/>
          </a:p>
          <a:p>
            <a:pPr indent="0" lvl="0" marL="0" rtl="0" algn="l">
              <a:lnSpc>
                <a:spcPct val="100000"/>
              </a:lnSpc>
              <a:spcBef>
                <a:spcPts val="0"/>
              </a:spcBef>
              <a:spcAft>
                <a:spcPts val="0"/>
              </a:spcAft>
              <a:buSzPts val="1100"/>
              <a:buNone/>
            </a:pPr>
            <a:r>
              <a:rPr lang="ko"/>
              <a:t>이를 방지하기 위해 다음과 같이 fit()은 학습 데이터에만 적용해야 학습 데이터 및 테스트 데이터 모두 동일하게 변환됩니다.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292867ea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c292867ea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이제 캐글에서 제공하는 타이타닉 탑승자 데이터를 활용해 생존자 예측을 사이킷런을 통해 수행해보겠습니다. 먼저 타이타닉 데이터셋의 구성을 살펴보면 총 891개의 로우와 </a:t>
            </a:r>
            <a:r>
              <a:rPr lang="ko" sz="1200">
                <a:solidFill>
                  <a:srgbClr val="0D0D0D"/>
                </a:solidFill>
                <a:highlight>
                  <a:srgbClr val="FFFFFF"/>
                </a:highlight>
              </a:rPr>
              <a:t>12개의 </a:t>
            </a:r>
            <a:r>
              <a:rPr lang="ko" sz="1200">
                <a:solidFill>
                  <a:srgbClr val="0D0D0D"/>
                </a:solidFill>
                <a:highlight>
                  <a:srgbClr val="FFFFFF"/>
                </a:highlight>
              </a:rPr>
              <a:t>속성으로 구성되어 있습니다. 주목할 점은, AGE 속성에는 177개, CABIN 속성에는 608개, 그리고 Embarked 속성에는 2개의 결측값이 있다는 것입니다.</a:t>
            </a:r>
            <a:endParaRPr sz="1200">
              <a:solidFill>
                <a:srgbClr val="0D0D0D"/>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bb4fbe5a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6bb4fbe5a0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다음으로 문자열로 구성된 피처들을 분석해보겠습니다. Sex, Cabin, Embarked 피처가 타이타닉 데이터중 문자열 데이터를 가진 피처입니다. 이들 피처의 고유값 분포는 value_counts 메서드를 통해 확인할 수 있습니다.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bb4fbe5a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6bb4fbe5a0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이제 seaborn 패키지를 사용해 데이터 시각화를 해보겠습니다. 성별에 따른 생존 확률을 살펴보면, 남성의 경우 전체 인원 중 18.8%, 여성은 74.2%가 생존한 것으로 나타났습니다. 등급별 생존 확률은 3등실이 다른 등실에 비해 현저히 낮습니다. 또한, 연령대별로 분류했을 때, Baby와 elderly female의 생존 확률이 높고, child female의 생존 확률이 낮았습니다. 이는 성별, 연령, 등급이 생존 여부에 중요한 영향을 미친다는 것을 보여줍니다.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bb4fbe5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6bb4fbe5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이제 결측값 처리를 포함한 데이터 전처리 과정을 진행하겠습니다. 아래 그림처럼 fillna() 함수를 사용해 Age 피처의 결측값은 평균값으로, Cabin과 Embarked 피처의 결측값은 'N'으로 대체하고, Fare 피처의 결측값은 0으로 설정할 수 있습니다.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bb4fbe5a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6bb4fbe5a0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문자열 데이터를 숫자형으로 변환하는 레이블 인코딩을 수행하기 전에, Cabin 피처의 첫 글자를 추출해 선실 등급 정보로 사용합니다. 이후, Sex, Cabin, Embarked 피처를 숫자형 데이터로 인코딩합니다.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bb4fbe5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6bb4fbe5a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승객 ID, 이름, 티켓 번호는 생존 여부 예측에 직접적인 영향을 미치지 않습니다. 때문에 drop 함수를 이용하여 해당 피처의 열을 제거합니다.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6bb4fbe5a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6bb4fbe5a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데이터 전처리를 마친 후, 학습과 테스트를 위해 피처와 레이블 데이터 세트를 추출합니다. 피처 데이터는  survived 속성을 제외한 모든 데이터이며, 레이블 데이터는 survived 속성 데이터입니다. , test_size 파라미터를 통해 테스트 데이터를 20%, 학습 데이터를 80%로 분리합니다.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bb4fbe5a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6bb4fbe5a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ML 알고리즘은 결정트리, 랜덤 포레스트, 로지스틱 회귀 알고리즘 모델을 적용하여 타이타닉 생존자 예측 시, 각 알고리즘별 정확도를 살펴보겠습니다. </a:t>
            </a:r>
            <a:r>
              <a:rPr lang="ko" sz="1200">
                <a:solidFill>
                  <a:srgbClr val="0D0D0D"/>
                </a:solidFill>
                <a:highlight>
                  <a:srgbClr val="FFFFFF"/>
                </a:highlight>
              </a:rPr>
              <a:t>결정트리 모델의 정확도는 0.7877, 랜덤 포레스트 모델은 0.8547, 로지스틱 회귀는 0.8659로 로지스틱 알고리즘이 젤 높은 정확도를 나타내고 있음을 확인할 수 있습니다.</a:t>
            </a:r>
            <a:endParaRPr sz="1200">
              <a:solidFill>
                <a:srgbClr val="0D0D0D"/>
              </a:solidFill>
              <a:highlight>
                <a:srgbClr val="FFFFFF"/>
              </a:highlight>
            </a:endParaRPr>
          </a:p>
          <a:p>
            <a:pPr indent="0" lvl="0" marL="0" rtl="0" algn="l">
              <a:lnSpc>
                <a:spcPct val="100000"/>
              </a:lnSpc>
              <a:spcBef>
                <a:spcPts val="0"/>
              </a:spcBef>
              <a:spcAft>
                <a:spcPts val="0"/>
              </a:spcAft>
              <a:buSzPts val="1100"/>
              <a:buNone/>
            </a:pPr>
            <a:r>
              <a:t/>
            </a:r>
            <a:endParaRPr sz="1200">
              <a:solidFill>
                <a:srgbClr val="0D0D0D"/>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bb4fbe5a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6bb4fbe5a0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교차 검증을 통해 결정 트리 모델의 성능을 더 자세히 평가해보겠습니다. kfold 클래스를 사용해 폴드 개수를 5로 설정하여 교차 검증을 수행합니다. 각 폴드 세트별 정확도와 평균 정확도는 0.7823입니다.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6bb4fbe5a0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26bb4fbe5a0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cross_val_score() API를 사용해 더 간편하게 교차 검증을 진행해보겠습니다. 이 함수는 기본적으로 StratifiedKFold 방법을 사용합니다. 각 폴드 세트별 정확도와 평균 정확도는 0.7879입니다.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6bb4fbe5a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26bb4fbe5a0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rgbClr val="0D0D0D"/>
                </a:solidFill>
                <a:highlight>
                  <a:srgbClr val="FFFFFF"/>
                </a:highlight>
              </a:rPr>
              <a:t>마지막으로 GridSearchCV를 이용해 DecisionTreeClassifier 알고리즘의 최적 하이퍼 파라미터를 찾고, 예측을 수행해보았습니다. 최적화된 하이퍼 파라미터는 max_depth가 3, min_samples_leaf가 5, min_samples_split가 2로 설정되었습니다. 이 설정으로 교차 검증을 수행했을 때 평균 정확도는 0.7865가 나왔고, 테스트 세트에서의 정확도는 0.8715로 나타났습니다. 이는 파라미터 변경 전보다 약 8% 증가한 결과입니다. 하지만, 데이터 세트의 크기가 작아 예측 성능의 향상이 과대평가될 수 있음을 유념해야 합니다.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c35cfb99d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2c35cfb99db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6bc40392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26bc403928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(마무리 멘트 책에서 찾아서 추가하기)</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25736004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2c257360040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25736004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2c257360040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사이킷런에서 제공하는 iris 데이터 세트 사용 -&gt; 4가지 속성으로 iris 품종 예측</a:t>
            </a:r>
            <a:endParaRPr/>
          </a:p>
          <a:p>
            <a:pPr indent="0" lvl="0" marL="0" rtl="0" algn="l">
              <a:lnSpc>
                <a:spcPct val="100000"/>
              </a:lnSpc>
              <a:spcBef>
                <a:spcPts val="0"/>
              </a:spcBef>
              <a:spcAft>
                <a:spcPts val="0"/>
              </a:spcAft>
              <a:buSzPts val="1100"/>
              <a:buNone/>
            </a:pPr>
            <a:r>
              <a:rPr lang="ko"/>
              <a:t>이때 분류로 예측하는데, 분류는 지도학습의 한 종류이며, 지도학습은 ~~</a:t>
            </a:r>
            <a:endParaRPr/>
          </a:p>
          <a:p>
            <a:pPr indent="0" lvl="0" marL="0" rtl="0" algn="l">
              <a:lnSpc>
                <a:spcPct val="100000"/>
              </a:lnSpc>
              <a:spcBef>
                <a:spcPts val="0"/>
              </a:spcBef>
              <a:spcAft>
                <a:spcPts val="0"/>
              </a:spcAft>
              <a:buSzPts val="1100"/>
              <a:buNone/>
            </a:pPr>
            <a:r>
              <a:rPr lang="ko"/>
              <a:t>지도학습에는 모델 학습을 위한 학습 데이터 세트와 모델 예측 성능 평가를 위한 테스트 데이터 세트가 필요함</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25736004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c25736004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예측 프로세스는 데이터 세트 분리, 모델 학습, 예측 수행, 평가 총 4단계가 있는데, 먼저 데이터 세트 분리 단계를 설명하겠습니다.</a:t>
            </a:r>
            <a:endParaRPr/>
          </a:p>
          <a:p>
            <a:pPr indent="0" lvl="0" marL="0" rtl="0" algn="l">
              <a:lnSpc>
                <a:spcPct val="100000"/>
              </a:lnSpc>
              <a:spcBef>
                <a:spcPts val="0"/>
              </a:spcBef>
              <a:spcAft>
                <a:spcPts val="0"/>
              </a:spcAft>
              <a:buSzPts val="1100"/>
              <a:buNone/>
            </a:pPr>
            <a:r>
              <a:rPr lang="ko"/>
              <a:t>train_test_split() 함수로 학습 데이터와 테스트 데이터 분리</a:t>
            </a:r>
            <a:endParaRPr/>
          </a:p>
          <a:p>
            <a:pPr indent="0" lvl="0" marL="0" rtl="0" algn="l">
              <a:lnSpc>
                <a:spcPct val="100000"/>
              </a:lnSpc>
              <a:spcBef>
                <a:spcPts val="0"/>
              </a:spcBef>
              <a:spcAft>
                <a:spcPts val="0"/>
              </a:spcAft>
              <a:buSzPts val="1100"/>
              <a:buNone/>
            </a:pPr>
            <a:r>
              <a:rPr lang="ko"/>
              <a:t>함수의 대표적인 파라미터들 소개 - 밑에 3개 읽으시면 됩니다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257360040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c257360040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모델 학습 단계에서는 fit() 함수 사용해서 ~~(읽으시면 됩니다)</a:t>
            </a:r>
            <a:endParaRPr/>
          </a:p>
          <a:p>
            <a:pPr indent="0" lvl="0" marL="0" rtl="0" algn="l">
              <a:lnSpc>
                <a:spcPct val="100000"/>
              </a:lnSpc>
              <a:spcBef>
                <a:spcPts val="0"/>
              </a:spcBef>
              <a:spcAft>
                <a:spcPts val="0"/>
              </a:spcAft>
              <a:buSzPts val="1100"/>
              <a:buNone/>
            </a:pPr>
            <a:r>
              <a:rPr lang="ko"/>
              <a:t>예측 수행 - predict() ~~</a:t>
            </a:r>
            <a:endParaRPr/>
          </a:p>
          <a:p>
            <a:pPr indent="0" lvl="0" marL="0" rtl="0" algn="l">
              <a:lnSpc>
                <a:spcPct val="100000"/>
              </a:lnSpc>
              <a:spcBef>
                <a:spcPts val="0"/>
              </a:spcBef>
              <a:spcAft>
                <a:spcPts val="0"/>
              </a:spcAft>
              <a:buSzPts val="1100"/>
              <a:buNone/>
            </a:pPr>
            <a:r>
              <a:rPr lang="ko"/>
              <a:t>평가 - 책에서는 accuracy_score()을 사용해 정확도로 평가했음</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25736004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c257360040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Estimator: 지도학습의 모든 알고리즘을 구현한 클래스, fit()과 predict()로 학습과 예측 결과 반환</a:t>
            </a:r>
            <a:endParaRPr/>
          </a:p>
          <a:p>
            <a:pPr indent="0" lvl="0" marL="0" rtl="0" algn="l">
              <a:lnSpc>
                <a:spcPct val="100000"/>
              </a:lnSpc>
              <a:spcBef>
                <a:spcPts val="0"/>
              </a:spcBef>
              <a:spcAft>
                <a:spcPts val="0"/>
              </a:spcAft>
              <a:buSzPts val="1100"/>
              <a:buNone/>
            </a:pPr>
            <a:r>
              <a:rPr lang="ko"/>
              <a:t>Classifier와 Regressor를 합쳐서 Estimator라고 부름</a:t>
            </a:r>
            <a:endParaRPr/>
          </a:p>
          <a:p>
            <a:pPr indent="0" lvl="0" marL="0" rtl="0" algn="l">
              <a:lnSpc>
                <a:spcPct val="100000"/>
              </a:lnSpc>
              <a:spcBef>
                <a:spcPts val="0"/>
              </a:spcBef>
              <a:spcAft>
                <a:spcPts val="0"/>
              </a:spcAft>
              <a:buSzPts val="1100"/>
              <a:buNone/>
            </a:pPr>
            <a:r>
              <a:rPr lang="ko"/>
              <a:t>iris처럼 사이킷런에 내장된 데이터 세트는 bunch 클래스이며, 파이썬 딕셔너리 자료형과 유사해 key값을 호출해 데이터값을 추출할 수 있음</a:t>
            </a:r>
            <a:endParaRPr/>
          </a:p>
          <a:p>
            <a:pPr indent="0" lvl="0" marL="0" rtl="0" algn="l">
              <a:lnSpc>
                <a:spcPct val="100000"/>
              </a:lnSpc>
              <a:spcBef>
                <a:spcPts val="0"/>
              </a:spcBef>
              <a:spcAft>
                <a:spcPts val="0"/>
              </a:spcAft>
              <a:buSzPts val="1100"/>
              <a:buNone/>
            </a:pPr>
            <a:r>
              <a:rPr lang="ko"/>
              <a:t>대표적인 key값 소개 - (시간 없으면 다음과 같습니다 하고 넘어가셔도 됩니다!)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2dfed00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c2dfed00b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사이킷런의 model_selection 모듈은 학습 데이터와 테스트 데이터 세트를 분리하거나 교차 검증 분할 및 평가, 그리고 Estimator의 하이퍼 파라미터를 튜닝하기 위한 다양한 함수와 클래스를 제공합니다. </a:t>
            </a:r>
            <a:endParaRPr/>
          </a:p>
          <a:p>
            <a:pPr indent="0" lvl="0" marL="0" rtl="0" algn="l">
              <a:lnSpc>
                <a:spcPct val="100000"/>
              </a:lnSpc>
              <a:spcBef>
                <a:spcPts val="0"/>
              </a:spcBef>
              <a:spcAft>
                <a:spcPts val="0"/>
              </a:spcAft>
              <a:buSzPts val="1100"/>
              <a:buNone/>
            </a:pPr>
            <a:r>
              <a:rPr lang="ko"/>
              <a:t>이전의 데이터 세트를 분리시켜주는 </a:t>
            </a:r>
            <a:r>
              <a:rPr lang="ko">
                <a:solidFill>
                  <a:schemeClr val="dk1"/>
                </a:solidFill>
              </a:rPr>
              <a:t>train_test_split()가</a:t>
            </a:r>
            <a:r>
              <a:rPr lang="ko"/>
              <a:t> 이에 해당됩니다</a:t>
            </a:r>
            <a:r>
              <a:rPr lang="ko"/>
              <a:t>.</a:t>
            </a:r>
            <a:endParaRPr/>
          </a:p>
          <a:p>
            <a:pPr indent="0" lvl="0" marL="0" rtl="0" algn="l">
              <a:lnSpc>
                <a:spcPct val="100000"/>
              </a:lnSpc>
              <a:spcBef>
                <a:spcPts val="0"/>
              </a:spcBef>
              <a:spcAft>
                <a:spcPts val="0"/>
              </a:spcAft>
              <a:buSzPts val="1100"/>
              <a:buNone/>
            </a:pPr>
            <a:r>
              <a:rPr lang="ko"/>
              <a:t>교차 검증에는 K-Fold 교차 검증과 Stratified K-Fold 교차 검증이 있습니다. </a:t>
            </a:r>
            <a:endParaRPr/>
          </a:p>
          <a:p>
            <a:pPr indent="0" lvl="0" marL="0" rtl="0" algn="l">
              <a:lnSpc>
                <a:spcPct val="100000"/>
              </a:lnSpc>
              <a:spcBef>
                <a:spcPts val="0"/>
              </a:spcBef>
              <a:spcAft>
                <a:spcPts val="0"/>
              </a:spcAft>
              <a:buSzPts val="1100"/>
              <a:buNone/>
            </a:pPr>
            <a:r>
              <a:rPr lang="ko"/>
              <a:t>K-Fold 교차 검증부터 살펴보면 K개의 데이터 폴드 세트를 만들어서 K번만큼 각 폴트 세트에 학습과 검증 평가를 반복적으로 수행하는 방법입니다.</a:t>
            </a:r>
            <a:endParaRPr/>
          </a:p>
          <a:p>
            <a:pPr indent="0" lvl="0" marL="0" rtl="0" algn="l">
              <a:lnSpc>
                <a:spcPct val="100000"/>
              </a:lnSpc>
              <a:spcBef>
                <a:spcPts val="0"/>
              </a:spcBef>
              <a:spcAft>
                <a:spcPts val="0"/>
              </a:spcAft>
              <a:buSzPts val="1100"/>
              <a:buNone/>
            </a:pPr>
            <a:r>
              <a:rPr lang="ko"/>
              <a:t>K-Fold로 데이터를 학습하고 예측하는 코드를 살펴보면보면 1. 폴드 세트를 설정하고 2. for루프에서 반복으로 학습 및 테스트 데이터의 인덱스를 추출한 뒤 3. 반복적으로 학습과 예측을 수행하고 예측 성능을 반환하는 과정으로 이루어져 있습니다.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55" name="Google Shape;55;p1"/>
          <p:cNvSpPr txBox="1"/>
          <p:nvPr/>
        </p:nvSpPr>
        <p:spPr>
          <a:xfrm>
            <a:off x="1339750" y="2710050"/>
            <a:ext cx="4979400" cy="1539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1" i="0" lang="ko" sz="2500" u="none" cap="none" strike="noStrike">
                <a:solidFill>
                  <a:srgbClr val="19264B"/>
                </a:solidFill>
                <a:latin typeface="Arial"/>
                <a:ea typeface="Arial"/>
                <a:cs typeface="Arial"/>
                <a:sym typeface="Arial"/>
              </a:rPr>
              <a:t>CUAI </a:t>
            </a:r>
            <a:r>
              <a:rPr b="1" lang="ko" sz="2500">
                <a:solidFill>
                  <a:srgbClr val="19264B"/>
                </a:solidFill>
              </a:rPr>
              <a:t>BASIC 스터디 2조</a:t>
            </a:r>
            <a:endParaRPr b="1" i="0" sz="2500" u="none" cap="none" strike="noStrike">
              <a:solidFill>
                <a:srgbClr val="1926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ko" sz="1400" u="none" cap="none" strike="noStrike">
                <a:solidFill>
                  <a:srgbClr val="19264B"/>
                </a:solidFill>
                <a:latin typeface="Arial"/>
                <a:ea typeface="Arial"/>
                <a:cs typeface="Arial"/>
                <a:sym typeface="Arial"/>
              </a:rPr>
              <a:t>202</a:t>
            </a:r>
            <a:r>
              <a:rPr lang="ko">
                <a:solidFill>
                  <a:srgbClr val="19264B"/>
                </a:solidFill>
              </a:rPr>
              <a:t>4</a:t>
            </a:r>
            <a:r>
              <a:rPr b="0" i="0" lang="ko" sz="1400" u="none" cap="none" strike="noStrike">
                <a:solidFill>
                  <a:srgbClr val="19264B"/>
                </a:solidFill>
                <a:latin typeface="Arial"/>
                <a:ea typeface="Arial"/>
                <a:cs typeface="Arial"/>
                <a:sym typeface="Arial"/>
              </a:rPr>
              <a:t>.03.</a:t>
            </a:r>
            <a:r>
              <a:rPr lang="ko">
                <a:solidFill>
                  <a:srgbClr val="19264B"/>
                </a:solidFill>
              </a:rPr>
              <a:t>19.</a:t>
            </a:r>
            <a:endParaRPr b="0" i="0" sz="1400" u="none" cap="none" strike="noStrike">
              <a:solidFill>
                <a:srgbClr val="1926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26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26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 sz="1100" u="none" cap="none" strike="noStrike">
                <a:solidFill>
                  <a:srgbClr val="19264B"/>
                </a:solidFill>
                <a:latin typeface="Arial"/>
                <a:ea typeface="Arial"/>
                <a:cs typeface="Arial"/>
                <a:sym typeface="Arial"/>
              </a:rPr>
              <a:t>발표자 : </a:t>
            </a:r>
            <a:r>
              <a:rPr lang="ko" sz="1100">
                <a:solidFill>
                  <a:srgbClr val="19264B"/>
                </a:solidFill>
              </a:rPr>
              <a:t>박수빈, 조민지</a:t>
            </a:r>
            <a:endParaRPr b="0" i="0" sz="1100" u="none" cap="none" strike="noStrike">
              <a:solidFill>
                <a:srgbClr val="19264B"/>
              </a:solidFill>
              <a:latin typeface="Arial"/>
              <a:ea typeface="Arial"/>
              <a:cs typeface="Arial"/>
              <a:sym typeface="Arial"/>
            </a:endParaRPr>
          </a:p>
        </p:txBody>
      </p:sp>
      <p:cxnSp>
        <p:nvCxnSpPr>
          <p:cNvPr id="56" name="Google Shape;56;p1"/>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7" name="Google Shape;57;p1"/>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c2dfed00b8_0_3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g2c2dfed00b8_0_3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86" name="Google Shape;186;g2c2dfed00b8_0_3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87" name="Google Shape;187;g2c2dfed00b8_0_32"/>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4. Model Selection</a:t>
            </a:r>
            <a:endParaRPr b="1" sz="2200">
              <a:solidFill>
                <a:srgbClr val="19264B"/>
              </a:solidFill>
              <a:latin typeface="Gowun Dodum"/>
              <a:ea typeface="Gowun Dodum"/>
              <a:cs typeface="Gowun Dodum"/>
              <a:sym typeface="Gowun Dodum"/>
            </a:endParaRPr>
          </a:p>
        </p:txBody>
      </p:sp>
      <p:sp>
        <p:nvSpPr>
          <p:cNvPr id="188" name="Google Shape;188;g2c2dfed00b8_0_32"/>
          <p:cNvSpPr txBox="1"/>
          <p:nvPr/>
        </p:nvSpPr>
        <p:spPr>
          <a:xfrm>
            <a:off x="1408975" y="793950"/>
            <a:ext cx="2875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Stratified K-Fold 교차검증</a:t>
            </a:r>
            <a:r>
              <a:rPr b="1" lang="ko" sz="2200">
                <a:solidFill>
                  <a:srgbClr val="19264B"/>
                </a:solidFill>
                <a:latin typeface="Gowun Dodum"/>
                <a:ea typeface="Gowun Dodum"/>
                <a:cs typeface="Gowun Dodum"/>
                <a:sym typeface="Gowun Dodum"/>
              </a:rPr>
              <a:t> </a:t>
            </a:r>
            <a:endParaRPr b="1" sz="1700">
              <a:solidFill>
                <a:schemeClr val="dk1"/>
              </a:solidFill>
              <a:latin typeface="Gowun Dodum"/>
              <a:ea typeface="Gowun Dodum"/>
              <a:cs typeface="Gowun Dodum"/>
              <a:sym typeface="Gowun Dodum"/>
            </a:endParaRPr>
          </a:p>
        </p:txBody>
      </p:sp>
      <p:pic>
        <p:nvPicPr>
          <p:cNvPr id="189" name="Google Shape;189;g2c2dfed00b8_0_32"/>
          <p:cNvPicPr preferRelativeResize="0"/>
          <p:nvPr/>
        </p:nvPicPr>
        <p:blipFill>
          <a:blip r:embed="rId4">
            <a:alphaModFix/>
          </a:blip>
          <a:stretch>
            <a:fillRect/>
          </a:stretch>
        </p:blipFill>
        <p:spPr>
          <a:xfrm>
            <a:off x="1515875" y="1317150"/>
            <a:ext cx="3390901" cy="3709925"/>
          </a:xfrm>
          <a:prstGeom prst="rect">
            <a:avLst/>
          </a:prstGeom>
          <a:noFill/>
          <a:ln>
            <a:noFill/>
          </a:ln>
        </p:spPr>
      </p:pic>
      <p:grpSp>
        <p:nvGrpSpPr>
          <p:cNvPr id="190" name="Google Shape;190;g2c2dfed00b8_0_32"/>
          <p:cNvGrpSpPr/>
          <p:nvPr/>
        </p:nvGrpSpPr>
        <p:grpSpPr>
          <a:xfrm>
            <a:off x="4906775" y="1510800"/>
            <a:ext cx="3980052" cy="3632719"/>
            <a:chOff x="1570812" y="2143037"/>
            <a:chExt cx="6088500" cy="2404500"/>
          </a:xfrm>
        </p:grpSpPr>
        <p:sp>
          <p:nvSpPr>
            <p:cNvPr id="191" name="Google Shape;191;g2c2dfed00b8_0_32"/>
            <p:cNvSpPr/>
            <p:nvPr/>
          </p:nvSpPr>
          <p:spPr>
            <a:xfrm>
              <a:off x="1570812" y="2143092"/>
              <a:ext cx="6088500" cy="2339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2c2dfed00b8_0_32"/>
            <p:cNvSpPr txBox="1"/>
            <p:nvPr/>
          </p:nvSpPr>
          <p:spPr>
            <a:xfrm>
              <a:off x="1723214" y="2143037"/>
              <a:ext cx="5715900" cy="240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from sklearn.model_selection import StratifiedKFold</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skfold = StratifiedKFold(n_splits=5)</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n_iter = 0</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cv_accuracy =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StratifiedKFold의 split() 호출 시 반드시 레이블 데이터 세트도 추가 입력 필요</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for train_index, test_index in skfold.split(features, label):</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 split()으로 반환된 인덱스를 이용해 학습용, 검증용 테스트 데이터 추출</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X_train, X_test = features[train_index], features[test_index]</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y_train, y_test = label[train_index], label[test_index]</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 학습 및 예측</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dt_clf.fit(X_train, y_train)</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pred = dt_clf.predict(X_test)</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 반복 시마다 정확도 측정</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n_iter += 1</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accuracy = np.round(accuracy_score(y_test, pred), 4)</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train_size = X_train.shape[0]</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test_size = X_test.shape[0]</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cv_accuracy.append(accuracy)</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 교차 검증별 정확도 및 평균 정확도 계산</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print('\n## 교차 검증별 정확도:', np.round(cv_accuracy, 4))</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800">
                  <a:solidFill>
                    <a:schemeClr val="lt1"/>
                  </a:solidFill>
                  <a:latin typeface="Gowun Batang"/>
                  <a:ea typeface="Gowun Batang"/>
                  <a:cs typeface="Gowun Batang"/>
                  <a:sym typeface="Gowun Batang"/>
                </a:rPr>
                <a:t>print('## 평균 검증 정확도:', np.round(np.mean(cv_accuracy), 4))</a:t>
              </a:r>
              <a:endParaRPr b="1" sz="8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800">
                <a:solidFill>
                  <a:schemeClr val="lt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c2dfed00b8_0_51"/>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8" name="Google Shape;198;g2c2dfed00b8_0_51"/>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99" name="Google Shape;199;g2c2dfed00b8_0_51"/>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00" name="Google Shape;200;g2c2dfed00b8_0_51"/>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4. Model Selection</a:t>
            </a:r>
            <a:endParaRPr b="1" sz="2200">
              <a:solidFill>
                <a:srgbClr val="19264B"/>
              </a:solidFill>
              <a:latin typeface="Gowun Dodum"/>
              <a:ea typeface="Gowun Dodum"/>
              <a:cs typeface="Gowun Dodum"/>
              <a:sym typeface="Gowun Dodum"/>
            </a:endParaRPr>
          </a:p>
        </p:txBody>
      </p:sp>
      <p:sp>
        <p:nvSpPr>
          <p:cNvPr id="201" name="Google Shape;201;g2c2dfed00b8_0_51"/>
          <p:cNvSpPr txBox="1"/>
          <p:nvPr/>
        </p:nvSpPr>
        <p:spPr>
          <a:xfrm>
            <a:off x="1408975" y="2403325"/>
            <a:ext cx="3388800" cy="84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500">
                <a:solidFill>
                  <a:srgbClr val="19264B"/>
                </a:solidFill>
                <a:latin typeface="Gowun Dodum"/>
                <a:ea typeface="Gowun Dodum"/>
                <a:cs typeface="Gowun Dodum"/>
                <a:sym typeface="Gowun Dodum"/>
              </a:rPr>
              <a:t>For 루프 사용한 DecisionTreeClassifier</a:t>
            </a:r>
            <a:r>
              <a:rPr b="1" lang="ko" sz="1500">
                <a:solidFill>
                  <a:srgbClr val="19264B"/>
                </a:solidFill>
                <a:latin typeface="Gowun Dodum"/>
                <a:ea typeface="Gowun Dodum"/>
                <a:cs typeface="Gowun Dodum"/>
                <a:sym typeface="Gowun Dodum"/>
              </a:rPr>
              <a:t> </a:t>
            </a:r>
            <a:endParaRPr b="1" sz="15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lang="ko" sz="1200">
                <a:solidFill>
                  <a:schemeClr val="dk1"/>
                </a:solidFill>
                <a:latin typeface="Gowun Dodum"/>
                <a:ea typeface="Gowun Dodum"/>
                <a:cs typeface="Gowun Dodum"/>
                <a:sym typeface="Gowun Dodum"/>
              </a:rPr>
              <a:t>- for 루프로 모든 파라미터를 번갈아 입력하면서</a:t>
            </a:r>
            <a:endParaRPr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rPr lang="ko" sz="1200">
                <a:solidFill>
                  <a:schemeClr val="dk1"/>
                </a:solidFill>
                <a:latin typeface="Gowun Dodum"/>
                <a:ea typeface="Gowun Dodum"/>
                <a:cs typeface="Gowun Dodum"/>
                <a:sym typeface="Gowun Dodum"/>
              </a:rPr>
              <a:t>학습 -&gt; 최적의 파라미터 도출</a:t>
            </a:r>
            <a:endParaRPr b="1" sz="2200">
              <a:solidFill>
                <a:srgbClr val="19264B"/>
              </a:solidFill>
              <a:latin typeface="Gowun Dodum"/>
              <a:ea typeface="Gowun Dodum"/>
              <a:cs typeface="Gowun Dodum"/>
              <a:sym typeface="Gowun Dodum"/>
            </a:endParaRPr>
          </a:p>
        </p:txBody>
      </p:sp>
      <p:cxnSp>
        <p:nvCxnSpPr>
          <p:cNvPr id="202" name="Google Shape;202;g2c2dfed00b8_0_51"/>
          <p:cNvCxnSpPr/>
          <p:nvPr/>
        </p:nvCxnSpPr>
        <p:spPr>
          <a:xfrm>
            <a:off x="4797775" y="2671025"/>
            <a:ext cx="15000" cy="2170500"/>
          </a:xfrm>
          <a:prstGeom prst="straightConnector1">
            <a:avLst/>
          </a:prstGeom>
          <a:noFill/>
          <a:ln cap="flat" cmpd="sng" w="19050">
            <a:solidFill>
              <a:schemeClr val="dk2"/>
            </a:solidFill>
            <a:prstDash val="dash"/>
            <a:round/>
            <a:headEnd len="med" w="med" type="none"/>
            <a:tailEnd len="med" w="med" type="none"/>
          </a:ln>
        </p:spPr>
      </p:cxnSp>
      <p:sp>
        <p:nvSpPr>
          <p:cNvPr id="203" name="Google Shape;203;g2c2dfed00b8_0_51"/>
          <p:cNvSpPr txBox="1"/>
          <p:nvPr/>
        </p:nvSpPr>
        <p:spPr>
          <a:xfrm>
            <a:off x="5017975" y="2403325"/>
            <a:ext cx="3845100" cy="84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500">
                <a:solidFill>
                  <a:srgbClr val="19264B"/>
                </a:solidFill>
                <a:latin typeface="Gowun Dodum"/>
                <a:ea typeface="Gowun Dodum"/>
                <a:cs typeface="Gowun Dodum"/>
                <a:sym typeface="Gowun Dodum"/>
              </a:rPr>
              <a:t>GridSearchCV</a:t>
            </a:r>
            <a:r>
              <a:rPr b="1" lang="ko" sz="1500">
                <a:solidFill>
                  <a:srgbClr val="19264B"/>
                </a:solidFill>
                <a:latin typeface="Gowun Dodum"/>
                <a:ea typeface="Gowun Dodum"/>
                <a:cs typeface="Gowun Dodum"/>
                <a:sym typeface="Gowun Dodum"/>
              </a:rPr>
              <a:t> </a:t>
            </a:r>
            <a:endParaRPr b="1" sz="15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lang="ko" sz="1200">
                <a:solidFill>
                  <a:schemeClr val="dk1"/>
                </a:solidFill>
                <a:latin typeface="Gowun Dodum"/>
                <a:ea typeface="Gowun Dodum"/>
                <a:cs typeface="Gowun Dodum"/>
                <a:sym typeface="Gowun Dodum"/>
              </a:rPr>
              <a:t>- 교차 검증을 기반으로 하이퍼 파라미터의 최적 값을 찾게 해주는 API</a:t>
            </a:r>
            <a:endParaRPr b="1" sz="1500">
              <a:solidFill>
                <a:srgbClr val="19264B"/>
              </a:solidFill>
              <a:latin typeface="Gowun Dodum"/>
              <a:ea typeface="Gowun Dodum"/>
              <a:cs typeface="Gowun Dodum"/>
              <a:sym typeface="Gowun Dodum"/>
            </a:endParaRPr>
          </a:p>
        </p:txBody>
      </p:sp>
      <p:grpSp>
        <p:nvGrpSpPr>
          <p:cNvPr id="204" name="Google Shape;204;g2c2dfed00b8_0_51"/>
          <p:cNvGrpSpPr/>
          <p:nvPr/>
        </p:nvGrpSpPr>
        <p:grpSpPr>
          <a:xfrm>
            <a:off x="1388050" y="3172450"/>
            <a:ext cx="3614677" cy="1708523"/>
            <a:chOff x="1531503" y="6038751"/>
            <a:chExt cx="6839503" cy="3854100"/>
          </a:xfrm>
        </p:grpSpPr>
        <p:sp>
          <p:nvSpPr>
            <p:cNvPr id="205" name="Google Shape;205;g2c2dfed00b8_0_51"/>
            <p:cNvSpPr/>
            <p:nvPr/>
          </p:nvSpPr>
          <p:spPr>
            <a:xfrm>
              <a:off x="1531503" y="6361045"/>
              <a:ext cx="6088500" cy="3149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2c2dfed00b8_0_51"/>
            <p:cNvSpPr txBox="1"/>
            <p:nvPr/>
          </p:nvSpPr>
          <p:spPr>
            <a:xfrm>
              <a:off x="1560405" y="6038751"/>
              <a:ext cx="6810600" cy="38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900">
                <a:solidFill>
                  <a:schemeClr val="lt1"/>
                </a:solidFill>
              </a:endParaRPr>
            </a:p>
            <a:p>
              <a:pPr indent="0" lvl="0" marL="0" rtl="0" algn="l">
                <a:spcBef>
                  <a:spcPts val="0"/>
                </a:spcBef>
                <a:spcAft>
                  <a:spcPts val="0"/>
                </a:spcAft>
                <a:buNone/>
              </a:pPr>
              <a:r>
                <a:t/>
              </a:r>
              <a:endParaRPr b="1" sz="900">
                <a:solidFill>
                  <a:schemeClr val="lt1"/>
                </a:solidFill>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max_depth = [1,2,3]</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min_samples_split = [2,3]</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for i in max_depth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for j in min_samples_split:</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dt_clf = DecisionTreeClassifier(max_depth = i,</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min_samples_split = j)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900">
                <a:solidFill>
                  <a:schemeClr val="lt1"/>
                </a:solidFill>
              </a:endParaRPr>
            </a:p>
          </p:txBody>
        </p:sp>
      </p:grpSp>
      <p:grpSp>
        <p:nvGrpSpPr>
          <p:cNvPr id="207" name="Google Shape;207;g2c2dfed00b8_0_51"/>
          <p:cNvGrpSpPr/>
          <p:nvPr/>
        </p:nvGrpSpPr>
        <p:grpSpPr>
          <a:xfrm>
            <a:off x="5017975" y="3315391"/>
            <a:ext cx="4451451" cy="1396333"/>
            <a:chOff x="1570812" y="2143092"/>
            <a:chExt cx="6963009" cy="2339700"/>
          </a:xfrm>
        </p:grpSpPr>
        <p:sp>
          <p:nvSpPr>
            <p:cNvPr id="208" name="Google Shape;208;g2c2dfed00b8_0_51"/>
            <p:cNvSpPr/>
            <p:nvPr/>
          </p:nvSpPr>
          <p:spPr>
            <a:xfrm>
              <a:off x="1570812" y="2143092"/>
              <a:ext cx="6088500" cy="2339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2c2dfed00b8_0_51"/>
            <p:cNvSpPr txBox="1"/>
            <p:nvPr/>
          </p:nvSpPr>
          <p:spPr>
            <a:xfrm>
              <a:off x="1723221" y="2526067"/>
              <a:ext cx="6810600" cy="14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parameters = {‘max_depth’ = [1,2,3],</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‘min_samples_split’ = [2,3]}</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GridSearchCV(DecisionTreeClassifier, param_grid = parameters,</a:t>
              </a:r>
              <a:endParaRPr b="1" sz="9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900">
                  <a:solidFill>
                    <a:schemeClr val="lt1"/>
                  </a:solidFill>
                  <a:latin typeface="Gowun Batang"/>
                  <a:ea typeface="Gowun Batang"/>
                  <a:cs typeface="Gowun Batang"/>
                  <a:sym typeface="Gowun Batang"/>
                </a:rPr>
                <a:t>                                                                    cv=3, refit = True)</a:t>
              </a:r>
              <a:endParaRPr b="1" sz="900">
                <a:solidFill>
                  <a:schemeClr val="lt1"/>
                </a:solidFill>
                <a:latin typeface="Gowun Batang"/>
                <a:ea typeface="Gowun Batang"/>
                <a:cs typeface="Gowun Batang"/>
                <a:sym typeface="Gowun Batang"/>
              </a:endParaRPr>
            </a:p>
          </p:txBody>
        </p:sp>
      </p:grpSp>
      <p:sp>
        <p:nvSpPr>
          <p:cNvPr id="210" name="Google Shape;210;g2c2dfed00b8_0_51"/>
          <p:cNvSpPr txBox="1"/>
          <p:nvPr/>
        </p:nvSpPr>
        <p:spPr>
          <a:xfrm>
            <a:off x="1388050" y="926700"/>
            <a:ext cx="7309800" cy="6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cross_val_score()</a:t>
            </a:r>
            <a:endParaRPr b="1" sz="1700">
              <a:solidFill>
                <a:schemeClr val="dk2"/>
              </a:solidFill>
              <a:latin typeface="Gowun Dodum"/>
              <a:ea typeface="Gowun Dodum"/>
              <a:cs typeface="Gowun Dodum"/>
              <a:sym typeface="Gowun Dodum"/>
            </a:endParaRPr>
          </a:p>
          <a:p>
            <a:pPr indent="0" lvl="0" marL="0" rtl="0" algn="l">
              <a:lnSpc>
                <a:spcPct val="150000"/>
              </a:lnSpc>
              <a:spcBef>
                <a:spcPts val="0"/>
              </a:spcBef>
              <a:spcAft>
                <a:spcPts val="0"/>
              </a:spcAft>
              <a:buClr>
                <a:schemeClr val="dk1"/>
              </a:buClr>
              <a:buSzPts val="1100"/>
              <a:buFont typeface="Arial"/>
              <a:buNone/>
            </a:pPr>
            <a:r>
              <a:rPr lang="ko">
                <a:solidFill>
                  <a:schemeClr val="dk1"/>
                </a:solidFill>
                <a:latin typeface="Gowun Dodum"/>
                <a:ea typeface="Gowun Dodum"/>
                <a:cs typeface="Gowun Dodum"/>
                <a:sym typeface="Gowun Dodum"/>
              </a:rPr>
              <a:t>- 교차 검증의 과정들을 한꺼번에 수행해주는 API</a:t>
            </a:r>
            <a:endParaRPr b="1">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11" name="Google Shape;211;g2c2dfed00b8_0_51"/>
          <p:cNvSpPr/>
          <p:nvPr/>
        </p:nvSpPr>
        <p:spPr>
          <a:xfrm>
            <a:off x="1388050" y="1565300"/>
            <a:ext cx="7351200" cy="7299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cross_val_score(</a:t>
            </a:r>
            <a:r>
              <a:rPr b="1" lang="ko">
                <a:solidFill>
                  <a:srgbClr val="FFFF00"/>
                </a:solidFill>
                <a:latin typeface="Gowun Batang"/>
                <a:ea typeface="Gowun Batang"/>
                <a:cs typeface="Gowun Batang"/>
                <a:sym typeface="Gowun Batang"/>
              </a:rPr>
              <a:t>estimator, X, y=None, Scoring=None, cv=None,</a:t>
            </a:r>
            <a:r>
              <a:rPr b="1" lang="ko">
                <a:solidFill>
                  <a:schemeClr val="lt1"/>
                </a:solidFill>
                <a:latin typeface="Gowun Batang"/>
                <a:ea typeface="Gowun Batang"/>
                <a:cs typeface="Gowun Batang"/>
                <a:sym typeface="Gowun Batang"/>
              </a:rPr>
              <a:t> n_jobs=1, verbose=0,</a:t>
            </a:r>
            <a:endParaRPr b="1">
              <a:solidFill>
                <a:schemeClr val="lt1"/>
              </a:solidFill>
              <a:latin typeface="Gowun Batang"/>
              <a:ea typeface="Gowun Batang"/>
              <a:cs typeface="Gowun Batang"/>
              <a:sym typeface="Gowun Batang"/>
            </a:endParaRPr>
          </a:p>
          <a:p>
            <a:pPr indent="0" lvl="0" marL="0" marR="0" rtl="0" algn="just">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                                                                 fit_params=None, pre_dispatch=’2*n_jobs’) </a:t>
            </a:r>
            <a:endParaRPr b="1">
              <a:solidFill>
                <a:schemeClr val="lt1"/>
              </a:solidFill>
              <a:latin typeface="Gowun Batang"/>
              <a:ea typeface="Gowun Batang"/>
              <a:cs typeface="Gowun Batang"/>
              <a:sym typeface="Gowun Batang"/>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c292867ea4_0_26"/>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g2c292867ea4_0_26"/>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18" name="Google Shape;218;g2c292867ea4_0_26"/>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19" name="Google Shape;219;g2c292867ea4_0_26"/>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20" name="Google Shape;220;g2c292867ea4_0_26"/>
          <p:cNvSpPr txBox="1"/>
          <p:nvPr/>
        </p:nvSpPr>
        <p:spPr>
          <a:xfrm>
            <a:off x="1361450" y="943875"/>
            <a:ext cx="74052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ctr">
              <a:spcBef>
                <a:spcPts val="0"/>
              </a:spcBef>
              <a:spcAft>
                <a:spcPts val="0"/>
              </a:spcAft>
              <a:buClr>
                <a:schemeClr val="dk1"/>
              </a:buClr>
              <a:buSzPts val="1100"/>
              <a:buFont typeface="Arial"/>
              <a:buNone/>
            </a:pPr>
            <a:r>
              <a:rPr b="1" lang="ko" sz="2000">
                <a:solidFill>
                  <a:schemeClr val="dk2"/>
                </a:solidFill>
                <a:latin typeface="Gowun Dodum"/>
                <a:ea typeface="Gowun Dodum"/>
                <a:cs typeface="Gowun Dodum"/>
                <a:sym typeface="Gowun Dodum"/>
              </a:rPr>
              <a:t>데이터 전처리(Data Preprocessing)</a:t>
            </a:r>
            <a:endParaRPr sz="1700">
              <a:solidFill>
                <a:schemeClr val="dk2"/>
              </a:solidFill>
              <a:latin typeface="Gowun Dodum"/>
              <a:ea typeface="Gowun Dodum"/>
              <a:cs typeface="Gowun Dodum"/>
              <a:sym typeface="Gowun Dodum"/>
            </a:endParaRPr>
          </a:p>
          <a:p>
            <a:pPr indent="0" lvl="0" marL="0" rtl="0" algn="ctr">
              <a:spcBef>
                <a:spcPts val="0"/>
              </a:spcBef>
              <a:spcAft>
                <a:spcPts val="0"/>
              </a:spcAft>
              <a:buNone/>
            </a:pPr>
            <a:r>
              <a:rPr lang="ko" sz="1500">
                <a:solidFill>
                  <a:schemeClr val="dk2"/>
                </a:solidFill>
                <a:latin typeface="Gowun Dodum"/>
                <a:ea typeface="Gowun Dodum"/>
                <a:cs typeface="Gowun Dodum"/>
                <a:sym typeface="Gowun Dodum"/>
              </a:rPr>
              <a:t>① 결손값 (NaN, Null) 허용X</a:t>
            </a:r>
            <a:endParaRPr sz="1500">
              <a:solidFill>
                <a:schemeClr val="dk2"/>
              </a:solidFill>
              <a:latin typeface="Gowun Dodum"/>
              <a:ea typeface="Gowun Dodum"/>
              <a:cs typeface="Gowun Dodum"/>
              <a:sym typeface="Gowun Dodum"/>
            </a:endParaRPr>
          </a:p>
          <a:p>
            <a:pPr indent="0" lvl="0" marL="0" rtl="0" algn="ctr">
              <a:spcBef>
                <a:spcPts val="0"/>
              </a:spcBef>
              <a:spcAft>
                <a:spcPts val="0"/>
              </a:spcAft>
              <a:buNone/>
            </a:pPr>
            <a:r>
              <a:rPr lang="ko" sz="1500">
                <a:solidFill>
                  <a:schemeClr val="dk2"/>
                </a:solidFill>
                <a:latin typeface="Gowun Dodum"/>
                <a:ea typeface="Gowun Dodum"/>
                <a:cs typeface="Gowun Dodum"/>
                <a:sym typeface="Gowun Dodum"/>
              </a:rPr>
              <a:t>② 문자열 값은 인코딩을 통해 숫자 형으로 변환</a:t>
            </a:r>
            <a:endParaRPr sz="1500">
              <a:solidFill>
                <a:schemeClr val="dk2"/>
              </a:solidFill>
              <a:latin typeface="Gowun Dodum"/>
              <a:ea typeface="Gowun Dodum"/>
              <a:cs typeface="Gowun Dodum"/>
              <a:sym typeface="Gowun Dodum"/>
            </a:endParaRPr>
          </a:p>
        </p:txBody>
      </p:sp>
      <p:pic>
        <p:nvPicPr>
          <p:cNvPr id="221" name="Google Shape;221;g2c292867ea4_0_26"/>
          <p:cNvPicPr preferRelativeResize="0"/>
          <p:nvPr/>
        </p:nvPicPr>
        <p:blipFill>
          <a:blip r:embed="rId4">
            <a:alphaModFix/>
          </a:blip>
          <a:stretch>
            <a:fillRect/>
          </a:stretch>
        </p:blipFill>
        <p:spPr>
          <a:xfrm>
            <a:off x="3226737" y="943875"/>
            <a:ext cx="3674625" cy="1913875"/>
          </a:xfrm>
          <a:prstGeom prst="rect">
            <a:avLst/>
          </a:prstGeom>
          <a:noFill/>
          <a:ln>
            <a:noFill/>
          </a:ln>
        </p:spPr>
      </p:pic>
      <p:sp>
        <p:nvSpPr>
          <p:cNvPr id="222" name="Google Shape;222;g2c292867ea4_0_26"/>
          <p:cNvSpPr/>
          <p:nvPr/>
        </p:nvSpPr>
        <p:spPr>
          <a:xfrm>
            <a:off x="2567075" y="3830998"/>
            <a:ext cx="1803300" cy="886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카테고리형 피처</a:t>
            </a:r>
            <a:endParaRPr b="1" i="0" sz="1600" u="none" cap="none" strike="noStrike">
              <a:solidFill>
                <a:schemeClr val="lt1"/>
              </a:solidFill>
              <a:latin typeface="Gowun Batang"/>
              <a:ea typeface="Gowun Batang"/>
              <a:cs typeface="Gowun Batang"/>
              <a:sym typeface="Gowun Batang"/>
            </a:endParaRPr>
          </a:p>
        </p:txBody>
      </p:sp>
      <p:sp>
        <p:nvSpPr>
          <p:cNvPr id="223" name="Google Shape;223;g2c292867ea4_0_26"/>
          <p:cNvSpPr/>
          <p:nvPr/>
        </p:nvSpPr>
        <p:spPr>
          <a:xfrm>
            <a:off x="5756350" y="3830998"/>
            <a:ext cx="1803300" cy="886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텍스트형 피처</a:t>
            </a:r>
            <a:endParaRPr b="1" i="0" sz="1600" u="none" cap="none" strike="noStrike">
              <a:solidFill>
                <a:schemeClr val="lt1"/>
              </a:solidFill>
              <a:latin typeface="Gowun Batang"/>
              <a:ea typeface="Gowun Batang"/>
              <a:cs typeface="Gowun Batang"/>
              <a:sym typeface="Gowun Batang"/>
            </a:endParaRPr>
          </a:p>
        </p:txBody>
      </p:sp>
      <p:cxnSp>
        <p:nvCxnSpPr>
          <p:cNvPr id="224" name="Google Shape;224;g2c292867ea4_0_26"/>
          <p:cNvCxnSpPr>
            <a:endCxn id="222" idx="0"/>
          </p:cNvCxnSpPr>
          <p:nvPr/>
        </p:nvCxnSpPr>
        <p:spPr>
          <a:xfrm flipH="1">
            <a:off x="3468725" y="3640798"/>
            <a:ext cx="1611600" cy="1902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g2c292867ea4_0_26"/>
          <p:cNvCxnSpPr>
            <a:endCxn id="223" idx="0"/>
          </p:cNvCxnSpPr>
          <p:nvPr/>
        </p:nvCxnSpPr>
        <p:spPr>
          <a:xfrm>
            <a:off x="5026000" y="3640798"/>
            <a:ext cx="1632000" cy="19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6bb0738fa6_0_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g26bb0738fa6_0_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32" name="Google Shape;232;g26bb0738fa6_0_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33" name="Google Shape;233;g26bb0738fa6_0_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34" name="Google Shape;234;g26bb0738fa6_0_4"/>
          <p:cNvSpPr txBox="1"/>
          <p:nvPr/>
        </p:nvSpPr>
        <p:spPr>
          <a:xfrm>
            <a:off x="1622425" y="943875"/>
            <a:ext cx="70140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데이터 인코딩 (레이블 인코딩)</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a:t>
            </a:r>
            <a:r>
              <a:rPr b="1" lang="ko" sz="1600">
                <a:solidFill>
                  <a:schemeClr val="dk2"/>
                </a:solidFill>
                <a:latin typeface="Gowun Dodum"/>
                <a:ea typeface="Gowun Dodum"/>
                <a:cs typeface="Gowun Dodum"/>
                <a:sym typeface="Gowun Dodum"/>
              </a:rPr>
              <a:t>LabelEncoder()</a:t>
            </a:r>
            <a:r>
              <a:rPr lang="ko" sz="1600">
                <a:solidFill>
                  <a:schemeClr val="dk2"/>
                </a:solidFill>
                <a:latin typeface="Gowun Dodum"/>
                <a:ea typeface="Gowun Dodum"/>
                <a:cs typeface="Gowun Dodum"/>
                <a:sym typeface="Gowun Dodum"/>
              </a:rPr>
              <a:t> : 사이킷런의 레이블 인코딩 클래스</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-LabelEncoder를 객체로 생성한 후, </a:t>
            </a:r>
            <a:r>
              <a:rPr b="1" lang="ko" sz="1600">
                <a:solidFill>
                  <a:schemeClr val="dk2"/>
                </a:solidFill>
                <a:latin typeface="Gowun Dodum"/>
                <a:ea typeface="Gowun Dodum"/>
                <a:cs typeface="Gowun Dodum"/>
                <a:sym typeface="Gowun Dodum"/>
              </a:rPr>
              <a:t>fit()</a:t>
            </a:r>
            <a:r>
              <a:rPr lang="ko" sz="1600">
                <a:solidFill>
                  <a:schemeClr val="dk2"/>
                </a:solidFill>
                <a:latin typeface="Gowun Dodum"/>
                <a:ea typeface="Gowun Dodum"/>
                <a:cs typeface="Gowun Dodum"/>
                <a:sym typeface="Gowun Dodum"/>
              </a:rPr>
              <a:t>과 </a:t>
            </a:r>
            <a:r>
              <a:rPr b="1" lang="ko" sz="1600">
                <a:solidFill>
                  <a:schemeClr val="dk2"/>
                </a:solidFill>
                <a:latin typeface="Gowun Dodum"/>
                <a:ea typeface="Gowun Dodum"/>
                <a:cs typeface="Gowun Dodum"/>
                <a:sym typeface="Gowun Dodum"/>
              </a:rPr>
              <a:t>transform()</a:t>
            </a:r>
            <a:r>
              <a:rPr lang="ko" sz="1600">
                <a:solidFill>
                  <a:schemeClr val="dk2"/>
                </a:solidFill>
                <a:latin typeface="Gowun Dodum"/>
                <a:ea typeface="Gowun Dodum"/>
                <a:cs typeface="Gowun Dodum"/>
                <a:sym typeface="Gowun Dodum"/>
              </a:rPr>
              <a:t>으로 레이블 인코딩 수행</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35" name="Google Shape;235;g26bb0738fa6_0_4"/>
          <p:cNvSpPr/>
          <p:nvPr/>
        </p:nvSpPr>
        <p:spPr>
          <a:xfrm>
            <a:off x="2008525" y="1653050"/>
            <a:ext cx="6241800" cy="1280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items</a:t>
            </a:r>
            <a:r>
              <a:rPr b="1" lang="ko">
                <a:solidFill>
                  <a:schemeClr val="lt1"/>
                </a:solidFill>
                <a:latin typeface="Gowun Batang"/>
                <a:ea typeface="Gowun Batang"/>
                <a:cs typeface="Gowun Batang"/>
                <a:sym typeface="Gowun Batang"/>
              </a:rPr>
              <a:t> = [‘TV’, ‘냉장고’, ‘전자레인지’, ‘컴퓨터’, ‘선풍기’, ‘선풍기’, ‘믹서’, ‘믹서’]</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encoder = </a:t>
            </a:r>
            <a:r>
              <a:rPr b="1" lang="ko">
                <a:solidFill>
                  <a:srgbClr val="FFFF00"/>
                </a:solidFill>
                <a:latin typeface="Gowun Batang"/>
                <a:ea typeface="Gowun Batang"/>
                <a:cs typeface="Gowun Batang"/>
                <a:sym typeface="Gowun Batang"/>
              </a:rPr>
              <a:t>LabelEncoder()</a:t>
            </a:r>
            <a:endParaRPr b="1">
              <a:solidFill>
                <a:srgbClr val="FFFF00"/>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encoder.</a:t>
            </a:r>
            <a:r>
              <a:rPr b="1" lang="ko">
                <a:solidFill>
                  <a:srgbClr val="FFFF00"/>
                </a:solidFill>
                <a:latin typeface="Gowun Batang"/>
                <a:ea typeface="Gowun Batang"/>
                <a:cs typeface="Gowun Batang"/>
                <a:sym typeface="Gowun Batang"/>
              </a:rPr>
              <a:t>fit</a:t>
            </a:r>
            <a:r>
              <a:rPr b="1" lang="ko">
                <a:solidFill>
                  <a:schemeClr val="lt1"/>
                </a:solidFill>
                <a:latin typeface="Gowun Batang"/>
                <a:ea typeface="Gowun Batang"/>
                <a:cs typeface="Gowun Batang"/>
                <a:sym typeface="Gowun Batang"/>
              </a:rPr>
              <a:t>(itmes)</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labels = encoder.</a:t>
            </a:r>
            <a:r>
              <a:rPr b="1" lang="ko">
                <a:solidFill>
                  <a:srgbClr val="FFFF00"/>
                </a:solidFill>
                <a:latin typeface="Gowun Batang"/>
                <a:ea typeface="Gowun Batang"/>
                <a:cs typeface="Gowun Batang"/>
                <a:sym typeface="Gowun Batang"/>
              </a:rPr>
              <a:t>transform</a:t>
            </a:r>
            <a:r>
              <a:rPr b="1" lang="ko">
                <a:solidFill>
                  <a:schemeClr val="lt1"/>
                </a:solidFill>
                <a:latin typeface="Gowun Batang"/>
                <a:ea typeface="Gowun Batang"/>
                <a:cs typeface="Gowun Batang"/>
                <a:sym typeface="Gowun Batang"/>
              </a:rPr>
              <a:t>(items)</a:t>
            </a:r>
            <a:endParaRPr b="1">
              <a:solidFill>
                <a:schemeClr val="lt1"/>
              </a:solidFill>
              <a:latin typeface="Gowun Batang"/>
              <a:ea typeface="Gowun Batang"/>
              <a:cs typeface="Gowun Batang"/>
              <a:sym typeface="Gowun Batang"/>
            </a:endParaRPr>
          </a:p>
        </p:txBody>
      </p:sp>
      <p:graphicFrame>
        <p:nvGraphicFramePr>
          <p:cNvPr id="236" name="Google Shape;236;g26bb0738fa6_0_4"/>
          <p:cNvGraphicFramePr/>
          <p:nvPr/>
        </p:nvGraphicFramePr>
        <p:xfrm>
          <a:off x="1808975" y="3517375"/>
          <a:ext cx="3000000" cy="3000000"/>
        </p:xfrm>
        <a:graphic>
          <a:graphicData uri="http://schemas.openxmlformats.org/drawingml/2006/table">
            <a:tbl>
              <a:tblPr>
                <a:noFill/>
                <a:tableStyleId>{1539E10C-BB12-4F86-80C7-A4D7B393AE3F}</a:tableStyleId>
              </a:tblPr>
              <a:tblGrid>
                <a:gridCol w="737875"/>
                <a:gridCol w="737875"/>
                <a:gridCol w="737875"/>
                <a:gridCol w="737875"/>
                <a:gridCol w="737875"/>
                <a:gridCol w="737875"/>
                <a:gridCol w="737875"/>
                <a:gridCol w="737875"/>
                <a:gridCol w="737875"/>
              </a:tblGrid>
              <a:tr h="374600">
                <a:tc>
                  <a:txBody>
                    <a:bodyPr/>
                    <a:lstStyle/>
                    <a:p>
                      <a:pPr indent="0" lvl="0" marL="0" marR="0" rtl="0" algn="ctr">
                        <a:lnSpc>
                          <a:spcPct val="100000"/>
                        </a:lnSpc>
                        <a:spcBef>
                          <a:spcPts val="0"/>
                        </a:spcBef>
                        <a:spcAft>
                          <a:spcPts val="0"/>
                        </a:spcAft>
                        <a:buNone/>
                      </a:pPr>
                      <a:r>
                        <a:rPr b="1" lang="ko" sz="1100">
                          <a:solidFill>
                            <a:schemeClr val="lt1"/>
                          </a:solidFill>
                          <a:highlight>
                            <a:schemeClr val="accent2"/>
                          </a:highlight>
                          <a:latin typeface="Gowun Dodum"/>
                          <a:ea typeface="Gowun Dodum"/>
                          <a:cs typeface="Gowun Dodum"/>
                          <a:sym typeface="Gowun Dodum"/>
                        </a:rPr>
                        <a:t>상품</a:t>
                      </a:r>
                      <a:endParaRPr b="1" sz="1100">
                        <a:solidFill>
                          <a:schemeClr val="lt1"/>
                        </a:solidFill>
                        <a:highlight>
                          <a:schemeClr val="accent2"/>
                        </a:highlight>
                        <a:latin typeface="Gowun Dodum"/>
                        <a:ea typeface="Gowun Dodum"/>
                        <a:cs typeface="Gowun Dodum"/>
                        <a:sym typeface="Gowun Dodum"/>
                      </a:endParaRPr>
                    </a:p>
                    <a:p>
                      <a:pPr indent="0" lvl="0" marL="0" marR="0" rtl="0" algn="ctr">
                        <a:lnSpc>
                          <a:spcPct val="100000"/>
                        </a:lnSpc>
                        <a:spcBef>
                          <a:spcPts val="0"/>
                        </a:spcBef>
                        <a:spcAft>
                          <a:spcPts val="0"/>
                        </a:spcAft>
                        <a:buNone/>
                      </a:pPr>
                      <a:r>
                        <a:rPr b="1" lang="ko" sz="1100">
                          <a:solidFill>
                            <a:schemeClr val="lt1"/>
                          </a:solidFill>
                          <a:highlight>
                            <a:schemeClr val="accent2"/>
                          </a:highlight>
                          <a:latin typeface="Gowun Dodum"/>
                          <a:ea typeface="Gowun Dodum"/>
                          <a:cs typeface="Gowun Dodum"/>
                          <a:sym typeface="Gowun Dodum"/>
                        </a:rPr>
                        <a:t>분류</a:t>
                      </a:r>
                      <a:endParaRPr b="1" sz="1100">
                        <a:solidFill>
                          <a:schemeClr val="lt1"/>
                        </a:solidFill>
                        <a:highlight>
                          <a:schemeClr val="accent2"/>
                        </a:highlight>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lang="ko" sz="1100">
                          <a:latin typeface="Gowun Dodum"/>
                          <a:ea typeface="Gowun Dodum"/>
                          <a:cs typeface="Gowun Dodum"/>
                          <a:sym typeface="Gowun Dodum"/>
                        </a:rPr>
                        <a:t>TV</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냉장고</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전자</a:t>
                      </a:r>
                      <a:endParaRPr sz="1100">
                        <a:latin typeface="Gowun Dodum"/>
                        <a:ea typeface="Gowun Dodum"/>
                        <a:cs typeface="Gowun Dodum"/>
                        <a:sym typeface="Gowun Dodum"/>
                      </a:endParaRPr>
                    </a:p>
                    <a:p>
                      <a:pPr indent="0" lvl="0" marL="0" rtl="0" algn="ctr">
                        <a:spcBef>
                          <a:spcPts val="0"/>
                        </a:spcBef>
                        <a:spcAft>
                          <a:spcPts val="0"/>
                        </a:spcAft>
                        <a:buNone/>
                      </a:pPr>
                      <a:r>
                        <a:rPr lang="ko" sz="1100">
                          <a:latin typeface="Gowun Dodum"/>
                          <a:ea typeface="Gowun Dodum"/>
                          <a:cs typeface="Gowun Dodum"/>
                          <a:sym typeface="Gowun Dodum"/>
                        </a:rPr>
                        <a:t>레인지</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컴퓨터</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선풍기</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선풍기</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믹서</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믹서</a:t>
                      </a:r>
                      <a:endParaRPr sz="1100">
                        <a:latin typeface="Gowun Dodum"/>
                        <a:ea typeface="Gowun Dodum"/>
                        <a:cs typeface="Gowun Dodum"/>
                        <a:sym typeface="Gowun Dodum"/>
                      </a:endParaRPr>
                    </a:p>
                  </a:txBody>
                  <a:tcPr marT="91425" marB="91425" marR="91425" marL="91425" anchor="ctr"/>
                </a:tc>
              </a:tr>
              <a:tr h="290550">
                <a:tc>
                  <a:txBody>
                    <a:bodyPr/>
                    <a:lstStyle/>
                    <a:p>
                      <a:pPr indent="0" lvl="0" marL="0" rtl="0" algn="ctr">
                        <a:spcBef>
                          <a:spcPts val="0"/>
                        </a:spcBef>
                        <a:spcAft>
                          <a:spcPts val="0"/>
                        </a:spcAft>
                        <a:buNone/>
                      </a:pPr>
                      <a:r>
                        <a:rPr b="1" lang="ko" sz="1100">
                          <a:solidFill>
                            <a:schemeClr val="lt1"/>
                          </a:solidFill>
                          <a:latin typeface="Gowun Dodum"/>
                          <a:ea typeface="Gowun Dodum"/>
                          <a:cs typeface="Gowun Dodum"/>
                          <a:sym typeface="Gowun Dodum"/>
                        </a:rPr>
                        <a:t>인코딩</a:t>
                      </a:r>
                      <a:endParaRPr b="1" sz="1100">
                        <a:solidFill>
                          <a:schemeClr val="lt1"/>
                        </a:solidFill>
                        <a:latin typeface="Gowun Dodum"/>
                        <a:ea typeface="Gowun Dodum"/>
                        <a:cs typeface="Gowun Dodum"/>
                        <a:sym typeface="Gowun Dodum"/>
                      </a:endParaRPr>
                    </a:p>
                    <a:p>
                      <a:pPr indent="0" lvl="0" marL="0" rtl="0" algn="ctr">
                        <a:spcBef>
                          <a:spcPts val="0"/>
                        </a:spcBef>
                        <a:spcAft>
                          <a:spcPts val="0"/>
                        </a:spcAft>
                        <a:buNone/>
                      </a:pPr>
                      <a:r>
                        <a:rPr b="1" lang="ko" sz="1100">
                          <a:solidFill>
                            <a:schemeClr val="lt1"/>
                          </a:solidFill>
                          <a:latin typeface="Gowun Dodum"/>
                          <a:ea typeface="Gowun Dodum"/>
                          <a:cs typeface="Gowun Dodum"/>
                          <a:sym typeface="Gowun Dodum"/>
                        </a:rPr>
                        <a:t>변환값</a:t>
                      </a:r>
                      <a:endParaRPr b="1" sz="1100">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lang="ko" sz="1100">
                          <a:latin typeface="Gowun Dodum"/>
                          <a:ea typeface="Gowun Dodum"/>
                          <a:cs typeface="Gowun Dodum"/>
                          <a:sym typeface="Gowun Dodum"/>
                        </a:rPr>
                        <a:t>0</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1</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4</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5</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3</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3</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2</a:t>
                      </a:r>
                      <a:endParaRPr sz="1100">
                        <a:latin typeface="Gowun Dodum"/>
                        <a:ea typeface="Gowun Dodum"/>
                        <a:cs typeface="Gowun Dodum"/>
                        <a:sym typeface="Gowun Dodum"/>
                      </a:endParaRPr>
                    </a:p>
                  </a:txBody>
                  <a:tcPr marT="91425" marB="91425" marR="91425" marL="91425" anchor="ctr"/>
                </a:tc>
                <a:tc>
                  <a:txBody>
                    <a:bodyPr/>
                    <a:lstStyle/>
                    <a:p>
                      <a:pPr indent="0" lvl="0" marL="0" rtl="0" algn="ctr">
                        <a:spcBef>
                          <a:spcPts val="0"/>
                        </a:spcBef>
                        <a:spcAft>
                          <a:spcPts val="0"/>
                        </a:spcAft>
                        <a:buNone/>
                      </a:pPr>
                      <a:r>
                        <a:rPr lang="ko" sz="1100">
                          <a:latin typeface="Gowun Dodum"/>
                          <a:ea typeface="Gowun Dodum"/>
                          <a:cs typeface="Gowun Dodum"/>
                          <a:sym typeface="Gowun Dodum"/>
                        </a:rPr>
                        <a:t>2</a:t>
                      </a:r>
                      <a:endParaRPr sz="1100">
                        <a:latin typeface="Gowun Dodum"/>
                        <a:ea typeface="Gowun Dodum"/>
                        <a:cs typeface="Gowun Dodum"/>
                        <a:sym typeface="Gowun Dodum"/>
                      </a:endParaRPr>
                    </a:p>
                  </a:txBody>
                  <a:tcPr marT="91425" marB="91425" marR="91425" marL="91425"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6bb0738fa6_0_2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2" name="Google Shape;242;g26bb0738fa6_0_2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43" name="Google Shape;243;g26bb0738fa6_0_2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44" name="Google Shape;244;g26bb0738fa6_0_22"/>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45" name="Google Shape;245;g26bb0738fa6_0_22"/>
          <p:cNvSpPr txBox="1"/>
          <p:nvPr/>
        </p:nvSpPr>
        <p:spPr>
          <a:xfrm>
            <a:off x="1622425" y="943875"/>
            <a:ext cx="70140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데이터 인코딩 (원-핫 인코딩)</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a:t>
            </a:r>
            <a:r>
              <a:rPr b="1" lang="ko" sz="1600">
                <a:solidFill>
                  <a:schemeClr val="dk2"/>
                </a:solidFill>
                <a:latin typeface="Gowun Dodum"/>
                <a:ea typeface="Gowun Dodum"/>
                <a:cs typeface="Gowun Dodum"/>
                <a:sym typeface="Gowun Dodum"/>
              </a:rPr>
              <a:t>OneHotEncoder</a:t>
            </a:r>
            <a:r>
              <a:rPr b="1" lang="ko" sz="1600">
                <a:solidFill>
                  <a:schemeClr val="dk2"/>
                </a:solidFill>
                <a:latin typeface="Gowun Dodum"/>
                <a:ea typeface="Gowun Dodum"/>
                <a:cs typeface="Gowun Dodum"/>
                <a:sym typeface="Gowun Dodum"/>
              </a:rPr>
              <a:t>()</a:t>
            </a:r>
            <a:r>
              <a:rPr lang="ko" sz="1600">
                <a:solidFill>
                  <a:schemeClr val="dk2"/>
                </a:solidFill>
                <a:latin typeface="Gowun Dodum"/>
                <a:ea typeface="Gowun Dodum"/>
                <a:cs typeface="Gowun Dodum"/>
                <a:sym typeface="Gowun Dodum"/>
              </a:rPr>
              <a:t> : 사이킷런의 원-핫 인코딩 클래스</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입력값으로 </a:t>
            </a:r>
            <a:r>
              <a:rPr lang="ko" sz="1600" u="sng">
                <a:solidFill>
                  <a:schemeClr val="dk2"/>
                </a:solidFill>
                <a:latin typeface="Gowun Dodum"/>
                <a:ea typeface="Gowun Dodum"/>
                <a:cs typeface="Gowun Dodum"/>
                <a:sym typeface="Gowun Dodum"/>
              </a:rPr>
              <a:t>2차원 데이터</a:t>
            </a:r>
            <a:r>
              <a:rPr lang="ko" sz="1600">
                <a:solidFill>
                  <a:schemeClr val="dk2"/>
                </a:solidFill>
                <a:latin typeface="Gowun Dodum"/>
                <a:ea typeface="Gowun Dodum"/>
                <a:cs typeface="Gowun Dodum"/>
                <a:sym typeface="Gowun Dodum"/>
              </a:rPr>
              <a:t> 필요</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sz="1700">
              <a:solidFill>
                <a:schemeClr val="dk2"/>
              </a:solidFill>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rPr lang="ko" sz="1600">
                <a:solidFill>
                  <a:schemeClr val="dk2"/>
                </a:solidFill>
                <a:latin typeface="Gowun Dodum"/>
                <a:ea typeface="Gowun Dodum"/>
                <a:cs typeface="Gowun Dodum"/>
                <a:sym typeface="Gowun Dodum"/>
              </a:rPr>
              <a:t>➔ OneHotEncoder를 객체로 생성한 후, </a:t>
            </a:r>
            <a:r>
              <a:rPr lang="ko" sz="1600" u="sng">
                <a:solidFill>
                  <a:schemeClr val="dk2"/>
                </a:solidFill>
                <a:latin typeface="Gowun Dodum"/>
                <a:ea typeface="Gowun Dodum"/>
                <a:cs typeface="Gowun Dodum"/>
                <a:sym typeface="Gowun Dodum"/>
              </a:rPr>
              <a:t>fit()</a:t>
            </a:r>
            <a:r>
              <a:rPr lang="ko" sz="1600">
                <a:solidFill>
                  <a:schemeClr val="dk2"/>
                </a:solidFill>
                <a:latin typeface="Gowun Dodum"/>
                <a:ea typeface="Gowun Dodum"/>
                <a:cs typeface="Gowun Dodum"/>
                <a:sym typeface="Gowun Dodum"/>
              </a:rPr>
              <a:t>과 </a:t>
            </a:r>
            <a:r>
              <a:rPr lang="ko" sz="1600" u="sng">
                <a:solidFill>
                  <a:schemeClr val="dk2"/>
                </a:solidFill>
                <a:latin typeface="Gowun Dodum"/>
                <a:ea typeface="Gowun Dodum"/>
                <a:cs typeface="Gowun Dodum"/>
                <a:sym typeface="Gowun Dodum"/>
              </a:rPr>
              <a:t>transform()</a:t>
            </a:r>
            <a:r>
              <a:rPr lang="ko" sz="1600">
                <a:solidFill>
                  <a:schemeClr val="dk2"/>
                </a:solidFill>
                <a:latin typeface="Gowun Dodum"/>
                <a:ea typeface="Gowun Dodum"/>
                <a:cs typeface="Gowun Dodum"/>
                <a:sym typeface="Gowun Dodum"/>
              </a:rPr>
              <a:t>으로 인코딩 수행</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rPr lang="ko" sz="1600">
                <a:solidFill>
                  <a:schemeClr val="dk2"/>
                </a:solidFill>
                <a:latin typeface="Gowun Dodum"/>
                <a:ea typeface="Gowun Dodum"/>
                <a:cs typeface="Gowun Dodum"/>
                <a:sym typeface="Gowun Dodum"/>
              </a:rPr>
              <a:t>➔ toarray()를 통해 희소행렬을 </a:t>
            </a:r>
            <a:r>
              <a:rPr lang="ko" sz="1600" u="sng">
                <a:solidFill>
                  <a:schemeClr val="dk2"/>
                </a:solidFill>
                <a:latin typeface="Gowun Dodum"/>
                <a:ea typeface="Gowun Dodum"/>
                <a:cs typeface="Gowun Dodum"/>
                <a:sym typeface="Gowun Dodum"/>
              </a:rPr>
              <a:t>밀집행렬</a:t>
            </a:r>
            <a:r>
              <a:rPr lang="ko" sz="1600">
                <a:solidFill>
                  <a:schemeClr val="dk2"/>
                </a:solidFill>
                <a:latin typeface="Gowun Dodum"/>
                <a:ea typeface="Gowun Dodum"/>
                <a:cs typeface="Gowun Dodum"/>
                <a:sym typeface="Gowun Dodum"/>
              </a:rPr>
              <a:t>로 변환</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46" name="Google Shape;246;g26bb0738fa6_0_22"/>
          <p:cNvSpPr/>
          <p:nvPr/>
        </p:nvSpPr>
        <p:spPr>
          <a:xfrm>
            <a:off x="1759825" y="1848775"/>
            <a:ext cx="6354600" cy="6285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import numpy as np</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items</a:t>
            </a:r>
            <a:r>
              <a:rPr b="1" lang="ko">
                <a:solidFill>
                  <a:schemeClr val="lt1"/>
                </a:solidFill>
                <a:latin typeface="Gowun Batang"/>
                <a:ea typeface="Gowun Batang"/>
                <a:cs typeface="Gowun Batang"/>
                <a:sym typeface="Gowun Batang"/>
              </a:rPr>
              <a:t> = np.array(items).</a:t>
            </a:r>
            <a:r>
              <a:rPr b="1" lang="ko">
                <a:solidFill>
                  <a:srgbClr val="FFFF00"/>
                </a:solidFill>
                <a:latin typeface="Gowun Batang"/>
                <a:ea typeface="Gowun Batang"/>
                <a:cs typeface="Gowun Batang"/>
                <a:sym typeface="Gowun Batang"/>
              </a:rPr>
              <a:t>reshape(-1,1)</a:t>
            </a:r>
            <a:endParaRPr b="1">
              <a:solidFill>
                <a:srgbClr val="FFFF00"/>
              </a:solidFill>
              <a:latin typeface="Gowun Batang"/>
              <a:ea typeface="Gowun Batang"/>
              <a:cs typeface="Gowun Batang"/>
              <a:sym typeface="Gowun Batang"/>
            </a:endParaRPr>
          </a:p>
        </p:txBody>
      </p:sp>
      <p:sp>
        <p:nvSpPr>
          <p:cNvPr id="247" name="Google Shape;247;g26bb0738fa6_0_22"/>
          <p:cNvSpPr/>
          <p:nvPr/>
        </p:nvSpPr>
        <p:spPr>
          <a:xfrm>
            <a:off x="1759825" y="2932500"/>
            <a:ext cx="6354600" cy="704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oh_encoder = OneHotEncoder()</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oh_encoder.</a:t>
            </a:r>
            <a:r>
              <a:rPr b="1" lang="ko">
                <a:solidFill>
                  <a:srgbClr val="FFFF00"/>
                </a:solidFill>
                <a:latin typeface="Gowun Batang"/>
                <a:ea typeface="Gowun Batang"/>
                <a:cs typeface="Gowun Batang"/>
                <a:sym typeface="Gowun Batang"/>
              </a:rPr>
              <a:t>fit</a:t>
            </a:r>
            <a:r>
              <a:rPr b="1" lang="ko">
                <a:solidFill>
                  <a:schemeClr val="lt1"/>
                </a:solidFill>
                <a:latin typeface="Gowun Batang"/>
                <a:ea typeface="Gowun Batang"/>
                <a:cs typeface="Gowun Batang"/>
                <a:sym typeface="Gowun Batang"/>
              </a:rPr>
              <a:t>(items)</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oh_labels = oh_encoder.</a:t>
            </a:r>
            <a:r>
              <a:rPr b="1" lang="ko">
                <a:solidFill>
                  <a:srgbClr val="FFFF00"/>
                </a:solidFill>
                <a:latin typeface="Gowun Batang"/>
                <a:ea typeface="Gowun Batang"/>
                <a:cs typeface="Gowun Batang"/>
                <a:sym typeface="Gowun Batang"/>
              </a:rPr>
              <a:t>transform</a:t>
            </a:r>
            <a:r>
              <a:rPr b="1" lang="ko">
                <a:solidFill>
                  <a:schemeClr val="lt1"/>
                </a:solidFill>
                <a:latin typeface="Gowun Batang"/>
                <a:ea typeface="Gowun Batang"/>
                <a:cs typeface="Gowun Batang"/>
                <a:sym typeface="Gowun Batang"/>
              </a:rPr>
              <a:t>(itmes)</a:t>
            </a:r>
            <a:endParaRPr b="1">
              <a:solidFill>
                <a:schemeClr val="lt1"/>
              </a:solidFill>
              <a:latin typeface="Gowun Batang"/>
              <a:ea typeface="Gowun Batang"/>
              <a:cs typeface="Gowun Batang"/>
              <a:sym typeface="Gowun Batang"/>
            </a:endParaRPr>
          </a:p>
        </p:txBody>
      </p:sp>
      <p:sp>
        <p:nvSpPr>
          <p:cNvPr id="248" name="Google Shape;248;g26bb0738fa6_0_22"/>
          <p:cNvSpPr/>
          <p:nvPr/>
        </p:nvSpPr>
        <p:spPr>
          <a:xfrm>
            <a:off x="1759825" y="4092125"/>
            <a:ext cx="6354600" cy="6285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oh_labels.</a:t>
            </a:r>
            <a:r>
              <a:rPr b="1" lang="ko">
                <a:solidFill>
                  <a:srgbClr val="FFFF00"/>
                </a:solidFill>
                <a:latin typeface="Gowun Batang"/>
                <a:ea typeface="Gowun Batang"/>
                <a:cs typeface="Gowun Batang"/>
                <a:sym typeface="Gowun Batang"/>
              </a:rPr>
              <a:t>toarray()</a:t>
            </a:r>
            <a:endParaRPr b="1">
              <a:solidFill>
                <a:srgbClr val="FFFF00"/>
              </a:solidFill>
              <a:latin typeface="Gowun Batang"/>
              <a:ea typeface="Gowun Batang"/>
              <a:cs typeface="Gowun Batang"/>
              <a:sym typeface="Gowun Batang"/>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6bb0738fa6_0_3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4" name="Google Shape;254;g26bb0738fa6_0_3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55" name="Google Shape;255;g26bb0738fa6_0_3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56" name="Google Shape;256;g26bb0738fa6_0_3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57" name="Google Shape;257;g26bb0738fa6_0_34"/>
          <p:cNvSpPr txBox="1"/>
          <p:nvPr/>
        </p:nvSpPr>
        <p:spPr>
          <a:xfrm>
            <a:off x="1509925" y="943875"/>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데이터 인코딩 (원-핫 인코딩) - 인코딩한 데이터</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graphicFrame>
        <p:nvGraphicFramePr>
          <p:cNvPr id="258" name="Google Shape;258;g26bb0738fa6_0_34"/>
          <p:cNvGraphicFramePr/>
          <p:nvPr/>
        </p:nvGraphicFramePr>
        <p:xfrm>
          <a:off x="1509925" y="1386075"/>
          <a:ext cx="3000000" cy="3000000"/>
        </p:xfrm>
        <a:graphic>
          <a:graphicData uri="http://schemas.openxmlformats.org/drawingml/2006/table">
            <a:tbl>
              <a:tblPr>
                <a:noFill/>
                <a:tableStyleId>{1539E10C-BB12-4F86-80C7-A4D7B393AE3F}</a:tableStyleId>
              </a:tblPr>
              <a:tblGrid>
                <a:gridCol w="1206500"/>
                <a:gridCol w="1206500"/>
                <a:gridCol w="1206500"/>
                <a:gridCol w="1206500"/>
                <a:gridCol w="1252425"/>
                <a:gridCol w="1160575"/>
              </a:tblGrid>
              <a:tr h="381000">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TV</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냉장고</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믹서</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선풍기</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전자레인지</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c>
                  <a:txBody>
                    <a:bodyPr/>
                    <a:lstStyle/>
                    <a:p>
                      <a:pPr indent="0" lvl="0" marL="0" rtl="0" algn="ctr">
                        <a:spcBef>
                          <a:spcPts val="0"/>
                        </a:spcBef>
                        <a:spcAft>
                          <a:spcPts val="0"/>
                        </a:spcAft>
                        <a:buNone/>
                      </a:pPr>
                      <a:r>
                        <a:rPr b="1" lang="ko">
                          <a:solidFill>
                            <a:schemeClr val="lt1"/>
                          </a:solidFill>
                          <a:latin typeface="Gowun Dodum"/>
                          <a:ea typeface="Gowun Dodum"/>
                          <a:cs typeface="Gowun Dodum"/>
                          <a:sym typeface="Gowun Dodum"/>
                        </a:rPr>
                        <a:t>컴퓨터</a:t>
                      </a:r>
                      <a:endParaRPr b="1">
                        <a:solidFill>
                          <a:schemeClr val="lt1"/>
                        </a:solidFill>
                        <a:latin typeface="Gowun Dodum"/>
                        <a:ea typeface="Gowun Dodum"/>
                        <a:cs typeface="Gowun Dodum"/>
                        <a:sym typeface="Gowun Dodum"/>
                      </a:endParaRPr>
                    </a:p>
                  </a:txBody>
                  <a:tcPr marT="91425" marB="91425" marR="91425" marL="91425">
                    <a:solidFill>
                      <a:srgbClr val="19264B"/>
                    </a:solidFill>
                  </a:tcPr>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r h="381000">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1</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c>
                  <a:txBody>
                    <a:bodyPr/>
                    <a:lstStyle/>
                    <a:p>
                      <a:pPr indent="0" lvl="0" marL="0" rtl="0" algn="ctr">
                        <a:spcBef>
                          <a:spcPts val="0"/>
                        </a:spcBef>
                        <a:spcAft>
                          <a:spcPts val="0"/>
                        </a:spcAft>
                        <a:buNone/>
                      </a:pPr>
                      <a:r>
                        <a:rPr lang="ko">
                          <a:latin typeface="Gowun Dodum"/>
                          <a:ea typeface="Gowun Dodum"/>
                          <a:cs typeface="Gowun Dodum"/>
                          <a:sym typeface="Gowun Dodum"/>
                        </a:rPr>
                        <a:t>0</a:t>
                      </a:r>
                      <a:endParaRPr>
                        <a:latin typeface="Gowun Dodum"/>
                        <a:ea typeface="Gowun Dodum"/>
                        <a:cs typeface="Gowun Dodum"/>
                        <a:sym typeface="Gowun Dodum"/>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6bb0738fa6_0_58"/>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4" name="Google Shape;264;g26bb0738fa6_0_58"/>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65" name="Google Shape;265;g26bb0738fa6_0_58"/>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66" name="Google Shape;266;g26bb0738fa6_0_58"/>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67" name="Google Shape;267;g26bb0738fa6_0_58"/>
          <p:cNvSpPr txBox="1"/>
          <p:nvPr/>
        </p:nvSpPr>
        <p:spPr>
          <a:xfrm>
            <a:off x="1509925" y="943875"/>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피처 스케일링과 정규화</a:t>
            </a:r>
            <a:endParaRPr b="1" sz="1700">
              <a:solidFill>
                <a:schemeClr val="dk2"/>
              </a:solidFill>
              <a:latin typeface="Gowun Dodum"/>
              <a:ea typeface="Gowun Dodum"/>
              <a:cs typeface="Gowun Dodum"/>
              <a:sym typeface="Gowun Dodum"/>
            </a:endParaRPr>
          </a:p>
          <a:p>
            <a:pPr indent="-330200" lvl="0" marL="457200" rtl="0" algn="l">
              <a:spcBef>
                <a:spcPts val="0"/>
              </a:spcBef>
              <a:spcAft>
                <a:spcPts val="0"/>
              </a:spcAft>
              <a:buClr>
                <a:schemeClr val="dk2"/>
              </a:buClr>
              <a:buSzPts val="1600"/>
              <a:buFont typeface="Gowun Dodum"/>
              <a:buChar char="-"/>
            </a:pPr>
            <a:r>
              <a:rPr b="1" lang="ko" sz="1600">
                <a:solidFill>
                  <a:schemeClr val="dk2"/>
                </a:solidFill>
                <a:latin typeface="Gowun Dodum"/>
                <a:ea typeface="Gowun Dodum"/>
                <a:cs typeface="Gowun Dodum"/>
                <a:sym typeface="Gowun Dodum"/>
              </a:rPr>
              <a:t>표준화(Standardization)</a:t>
            </a:r>
            <a:endParaRPr b="1"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330200" lvl="0" marL="457200" rtl="0" algn="l">
              <a:spcBef>
                <a:spcPts val="0"/>
              </a:spcBef>
              <a:spcAft>
                <a:spcPts val="0"/>
              </a:spcAft>
              <a:buClr>
                <a:schemeClr val="dk2"/>
              </a:buClr>
              <a:buSzPts val="1600"/>
              <a:buFont typeface="Gowun Dodum"/>
              <a:buChar char="-"/>
            </a:pPr>
            <a:r>
              <a:rPr b="1" lang="ko" sz="1600">
                <a:solidFill>
                  <a:schemeClr val="dk2"/>
                </a:solidFill>
                <a:latin typeface="Gowun Dodum"/>
                <a:ea typeface="Gowun Dodum"/>
                <a:cs typeface="Gowun Dodum"/>
                <a:sym typeface="Gowun Dodum"/>
              </a:rPr>
              <a:t>정규화(Normalization)</a:t>
            </a:r>
            <a:endParaRPr b="1" sz="16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b="1" sz="16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b="1" sz="16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b="1" sz="1600">
              <a:solidFill>
                <a:schemeClr val="dk2"/>
              </a:solidFill>
              <a:latin typeface="Gowun Dodum"/>
              <a:ea typeface="Gowun Dodum"/>
              <a:cs typeface="Gowun Dodum"/>
              <a:sym typeface="Gowun Dodum"/>
            </a:endParaRPr>
          </a:p>
          <a:p>
            <a:pPr indent="0" lvl="0" marL="457200" rtl="0" algn="l">
              <a:spcBef>
                <a:spcPts val="0"/>
              </a:spcBef>
              <a:spcAft>
                <a:spcPts val="0"/>
              </a:spcAft>
              <a:buNone/>
            </a:pPr>
            <a:r>
              <a:t/>
            </a:r>
            <a:endParaRPr b="1" sz="1600">
              <a:solidFill>
                <a:schemeClr val="dk2"/>
              </a:solidFill>
              <a:latin typeface="Gowun Dodum"/>
              <a:ea typeface="Gowun Dodum"/>
              <a:cs typeface="Gowun Dodum"/>
              <a:sym typeface="Gowun Dodum"/>
            </a:endParaRPr>
          </a:p>
          <a:p>
            <a:pPr indent="-330200" lvl="0" marL="457200" rtl="0" algn="l">
              <a:spcBef>
                <a:spcPts val="0"/>
              </a:spcBef>
              <a:spcAft>
                <a:spcPts val="0"/>
              </a:spcAft>
              <a:buClr>
                <a:schemeClr val="dk2"/>
              </a:buClr>
              <a:buSzPts val="1600"/>
              <a:buFont typeface="Gowun Dodum"/>
              <a:buChar char="-"/>
            </a:pPr>
            <a:r>
              <a:rPr b="1" lang="ko" sz="1600">
                <a:solidFill>
                  <a:schemeClr val="dk2"/>
                </a:solidFill>
                <a:latin typeface="Gowun Dodum"/>
                <a:ea typeface="Gowun Dodum"/>
                <a:cs typeface="Gowun Dodum"/>
                <a:sym typeface="Gowun Dodum"/>
              </a:rPr>
              <a:t>벡터 정규화</a:t>
            </a:r>
            <a:endParaRPr b="1" sz="1600">
              <a:solidFill>
                <a:schemeClr val="dk2"/>
              </a:solidFill>
              <a:latin typeface="Gowun Dodum"/>
              <a:ea typeface="Gowun Dodum"/>
              <a:cs typeface="Gowun Dodum"/>
              <a:sym typeface="Gowun Dodum"/>
            </a:endParaRPr>
          </a:p>
        </p:txBody>
      </p:sp>
      <p:pic>
        <p:nvPicPr>
          <p:cNvPr id="268" name="Google Shape;268;g26bb0738fa6_0_58"/>
          <p:cNvPicPr preferRelativeResize="0"/>
          <p:nvPr/>
        </p:nvPicPr>
        <p:blipFill>
          <a:blip r:embed="rId4">
            <a:alphaModFix/>
          </a:blip>
          <a:stretch>
            <a:fillRect/>
          </a:stretch>
        </p:blipFill>
        <p:spPr>
          <a:xfrm>
            <a:off x="3884049" y="1660150"/>
            <a:ext cx="2561550" cy="596225"/>
          </a:xfrm>
          <a:prstGeom prst="rect">
            <a:avLst/>
          </a:prstGeom>
          <a:noFill/>
          <a:ln>
            <a:noFill/>
          </a:ln>
        </p:spPr>
      </p:pic>
      <p:pic>
        <p:nvPicPr>
          <p:cNvPr id="269" name="Google Shape;269;g26bb0738fa6_0_58"/>
          <p:cNvPicPr preferRelativeResize="0"/>
          <p:nvPr/>
        </p:nvPicPr>
        <p:blipFill>
          <a:blip r:embed="rId5">
            <a:alphaModFix/>
          </a:blip>
          <a:stretch>
            <a:fillRect/>
          </a:stretch>
        </p:blipFill>
        <p:spPr>
          <a:xfrm>
            <a:off x="3809713" y="2956750"/>
            <a:ext cx="2710224" cy="523200"/>
          </a:xfrm>
          <a:prstGeom prst="rect">
            <a:avLst/>
          </a:prstGeom>
          <a:noFill/>
          <a:ln>
            <a:noFill/>
          </a:ln>
        </p:spPr>
      </p:pic>
      <p:pic>
        <p:nvPicPr>
          <p:cNvPr id="270" name="Google Shape;270;g26bb0738fa6_0_58"/>
          <p:cNvPicPr preferRelativeResize="0"/>
          <p:nvPr/>
        </p:nvPicPr>
        <p:blipFill>
          <a:blip r:embed="rId6">
            <a:alphaModFix/>
          </a:blip>
          <a:stretch>
            <a:fillRect/>
          </a:stretch>
        </p:blipFill>
        <p:spPr>
          <a:xfrm>
            <a:off x="3809713" y="4033375"/>
            <a:ext cx="2710225" cy="8767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6bb0738fa6_0_73"/>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6" name="Google Shape;276;g26bb0738fa6_0_73"/>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77" name="Google Shape;277;g26bb0738fa6_0_73"/>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78" name="Google Shape;278;g26bb0738fa6_0_73"/>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79" name="Google Shape;279;g26bb0738fa6_0_73"/>
          <p:cNvSpPr txBox="1"/>
          <p:nvPr/>
        </p:nvSpPr>
        <p:spPr>
          <a:xfrm>
            <a:off x="1509925" y="943875"/>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StandardScaler</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a:t>
            </a:r>
            <a:r>
              <a:rPr b="1" lang="ko" sz="1600">
                <a:solidFill>
                  <a:schemeClr val="dk2"/>
                </a:solidFill>
                <a:latin typeface="Gowun Dodum"/>
                <a:ea typeface="Gowun Dodum"/>
                <a:cs typeface="Gowun Dodum"/>
                <a:sym typeface="Gowun Dodum"/>
              </a:rPr>
              <a:t>StandardScaler()</a:t>
            </a:r>
            <a:r>
              <a:rPr lang="ko" sz="1600">
                <a:solidFill>
                  <a:schemeClr val="dk2"/>
                </a:solidFill>
                <a:latin typeface="Gowun Dodum"/>
                <a:ea typeface="Gowun Dodum"/>
                <a:cs typeface="Gowun Dodum"/>
                <a:sym typeface="Gowun Dodum"/>
              </a:rPr>
              <a:t> : 개별 피처를 평균이 0이고, 분산이 1인 값으로 변환하는 클래스</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모든 칼럼 값의 </a:t>
            </a:r>
            <a:r>
              <a:rPr lang="ko" sz="1600" u="sng">
                <a:solidFill>
                  <a:schemeClr val="dk2"/>
                </a:solidFill>
                <a:latin typeface="Gowun Dodum"/>
                <a:ea typeface="Gowun Dodum"/>
                <a:cs typeface="Gowun Dodum"/>
                <a:sym typeface="Gowun Dodum"/>
              </a:rPr>
              <a:t>평균이 0</a:t>
            </a:r>
            <a:r>
              <a:rPr lang="ko" sz="1600">
                <a:solidFill>
                  <a:schemeClr val="dk2"/>
                </a:solidFill>
                <a:latin typeface="Gowun Dodum"/>
                <a:ea typeface="Gowun Dodum"/>
                <a:cs typeface="Gowun Dodum"/>
                <a:sym typeface="Gowun Dodum"/>
              </a:rPr>
              <a:t>에 아주 가까운 값, </a:t>
            </a:r>
            <a:r>
              <a:rPr lang="ko" sz="1600" u="sng">
                <a:solidFill>
                  <a:schemeClr val="dk2"/>
                </a:solidFill>
                <a:latin typeface="Gowun Dodum"/>
                <a:ea typeface="Gowun Dodum"/>
                <a:cs typeface="Gowun Dodum"/>
                <a:sym typeface="Gowun Dodum"/>
              </a:rPr>
              <a:t>분산은 1</a:t>
            </a:r>
            <a:r>
              <a:rPr lang="ko" sz="1600">
                <a:solidFill>
                  <a:schemeClr val="dk2"/>
                </a:solidFill>
                <a:latin typeface="Gowun Dodum"/>
                <a:ea typeface="Gowun Dodum"/>
                <a:cs typeface="Gowun Dodum"/>
                <a:sym typeface="Gowun Dodum"/>
              </a:rPr>
              <a:t>에 아주 가까운 값으로 변환</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80" name="Google Shape;280;g26bb0738fa6_0_73"/>
          <p:cNvSpPr/>
          <p:nvPr/>
        </p:nvSpPr>
        <p:spPr>
          <a:xfrm>
            <a:off x="1928175" y="1687475"/>
            <a:ext cx="6241800" cy="884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 = </a:t>
            </a:r>
            <a:r>
              <a:rPr b="1" lang="ko">
                <a:solidFill>
                  <a:srgbClr val="FFFF00"/>
                </a:solidFill>
                <a:latin typeface="Gowun Batang"/>
                <a:ea typeface="Gowun Batang"/>
                <a:cs typeface="Gowun Batang"/>
                <a:sym typeface="Gowun Batang"/>
              </a:rPr>
              <a:t>StandardScaler()</a:t>
            </a:r>
            <a:endParaRPr b="1">
              <a:solidFill>
                <a:srgbClr val="FFFF00"/>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a:t>
            </a:r>
            <a:r>
              <a:rPr b="1" lang="ko">
                <a:solidFill>
                  <a:srgbClr val="FFFF00"/>
                </a:solidFill>
                <a:latin typeface="Gowun Batang"/>
                <a:ea typeface="Gowun Batang"/>
                <a:cs typeface="Gowun Batang"/>
                <a:sym typeface="Gowun Batang"/>
              </a:rPr>
              <a:t>fit</a:t>
            </a:r>
            <a:r>
              <a:rPr b="1" lang="ko">
                <a:solidFill>
                  <a:schemeClr val="lt1"/>
                </a:solidFill>
                <a:latin typeface="Gowun Batang"/>
                <a:ea typeface="Gowun Batang"/>
                <a:cs typeface="Gowun Batang"/>
                <a:sym typeface="Gowun Batang"/>
              </a:rPr>
              <a:t>(iris_df)</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iris_scaled = scaler.</a:t>
            </a:r>
            <a:r>
              <a:rPr b="1" lang="ko">
                <a:solidFill>
                  <a:srgbClr val="FFFF00"/>
                </a:solidFill>
                <a:latin typeface="Gowun Batang"/>
                <a:ea typeface="Gowun Batang"/>
                <a:cs typeface="Gowun Batang"/>
                <a:sym typeface="Gowun Batang"/>
              </a:rPr>
              <a:t>transform</a:t>
            </a:r>
            <a:r>
              <a:rPr b="1" lang="ko">
                <a:solidFill>
                  <a:schemeClr val="lt1"/>
                </a:solidFill>
                <a:latin typeface="Gowun Batang"/>
                <a:ea typeface="Gowun Batang"/>
                <a:cs typeface="Gowun Batang"/>
                <a:sym typeface="Gowun Batang"/>
              </a:rPr>
              <a:t>(iris_df) </a:t>
            </a:r>
            <a:r>
              <a:rPr b="1" lang="ko" sz="1300">
                <a:solidFill>
                  <a:schemeClr val="lt1"/>
                </a:solidFill>
                <a:latin typeface="Gowun Batang"/>
                <a:ea typeface="Gowun Batang"/>
                <a:cs typeface="Gowun Batang"/>
                <a:sym typeface="Gowun Batang"/>
              </a:rPr>
              <a:t># 스케일 변환된 데이터 세트가 ndarray</a:t>
            </a:r>
            <a:endParaRPr b="1" sz="1300">
              <a:solidFill>
                <a:schemeClr val="lt1"/>
              </a:solidFill>
              <a:latin typeface="Gowun Batang"/>
              <a:ea typeface="Gowun Batang"/>
              <a:cs typeface="Gowun Batang"/>
              <a:sym typeface="Gowun Batang"/>
            </a:endParaRPr>
          </a:p>
        </p:txBody>
      </p:sp>
      <p:sp>
        <p:nvSpPr>
          <p:cNvPr id="281" name="Google Shape;281;g26bb0738fa6_0_73"/>
          <p:cNvSpPr/>
          <p:nvPr/>
        </p:nvSpPr>
        <p:spPr>
          <a:xfrm>
            <a:off x="1948150" y="3045400"/>
            <a:ext cx="2740800" cy="1857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feature 들의 평균 값</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sepal length -1.690315e-15</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sepal width -1.842970e-15</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petal length -1.698641e-15</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petal width -1.409243e-15</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dtype: float64</a:t>
            </a:r>
            <a:endParaRPr b="1" sz="1300">
              <a:solidFill>
                <a:srgbClr val="0D0D0D"/>
              </a:solidFill>
              <a:latin typeface="Gowun Batang"/>
              <a:ea typeface="Gowun Batang"/>
              <a:cs typeface="Gowun Batang"/>
              <a:sym typeface="Gowun Batang"/>
            </a:endParaRPr>
          </a:p>
        </p:txBody>
      </p:sp>
      <p:sp>
        <p:nvSpPr>
          <p:cNvPr id="282" name="Google Shape;282;g26bb0738fa6_0_73"/>
          <p:cNvSpPr/>
          <p:nvPr/>
        </p:nvSpPr>
        <p:spPr>
          <a:xfrm>
            <a:off x="5456000" y="3045400"/>
            <a:ext cx="2740800" cy="1857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feature 들의 분산 값</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sepal length 1.006711</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sepal width 1.006711</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petal length 1.006711</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petal width 1.006711</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rgbClr val="0D0D0D"/>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rgbClr val="0D0D0D"/>
                </a:solidFill>
                <a:latin typeface="Gowun Batang"/>
                <a:ea typeface="Gowun Batang"/>
                <a:cs typeface="Gowun Batang"/>
                <a:sym typeface="Gowun Batang"/>
              </a:rPr>
              <a:t>dtype: float64</a:t>
            </a:r>
            <a:endParaRPr b="1" sz="1300">
              <a:solidFill>
                <a:srgbClr val="0D0D0D"/>
              </a:solidFill>
              <a:latin typeface="Gowun Batang"/>
              <a:ea typeface="Gowun Batang"/>
              <a:cs typeface="Gowun Batang"/>
              <a:sym typeface="Gowun Batang"/>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6bb0738fa6_0_46"/>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 name="Google Shape;288;g26bb0738fa6_0_46"/>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289" name="Google Shape;289;g26bb0738fa6_0_46"/>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290" name="Google Shape;290;g26bb0738fa6_0_46"/>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291" name="Google Shape;291;g26bb0738fa6_0_46"/>
          <p:cNvSpPr txBox="1"/>
          <p:nvPr/>
        </p:nvSpPr>
        <p:spPr>
          <a:xfrm>
            <a:off x="1509925" y="943875"/>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MinMaxScaler</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a:t>
            </a:r>
            <a:r>
              <a:rPr b="1" lang="ko" sz="1600">
                <a:solidFill>
                  <a:schemeClr val="dk2"/>
                </a:solidFill>
                <a:latin typeface="Gowun Dodum"/>
                <a:ea typeface="Gowun Dodum"/>
                <a:cs typeface="Gowun Dodum"/>
                <a:sym typeface="Gowun Dodum"/>
              </a:rPr>
              <a:t>MinMaxScaler()</a:t>
            </a:r>
            <a:r>
              <a:rPr lang="ko" sz="1600">
                <a:solidFill>
                  <a:schemeClr val="dk2"/>
                </a:solidFill>
                <a:latin typeface="Gowun Dodum"/>
                <a:ea typeface="Gowun Dodum"/>
                <a:cs typeface="Gowun Dodum"/>
                <a:sym typeface="Gowun Dodum"/>
              </a:rPr>
              <a:t> : 데이터값을 0과 1 사이의 범위 값으로 변환하는 클래스</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rPr lang="ko" sz="1600">
                <a:solidFill>
                  <a:schemeClr val="dk2"/>
                </a:solidFill>
                <a:latin typeface="Gowun Dodum"/>
                <a:ea typeface="Gowun Dodum"/>
                <a:cs typeface="Gowun Dodum"/>
                <a:sym typeface="Gowun Dodum"/>
              </a:rPr>
              <a:t>➔ 모든 피처에 0에서 1 사이의 값으로 변환되는 스케일링 적용</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292" name="Google Shape;292;g26bb0738fa6_0_46"/>
          <p:cNvSpPr/>
          <p:nvPr/>
        </p:nvSpPr>
        <p:spPr>
          <a:xfrm>
            <a:off x="1928175" y="1687475"/>
            <a:ext cx="6241800" cy="884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 = </a:t>
            </a:r>
            <a:r>
              <a:rPr b="1" lang="ko">
                <a:solidFill>
                  <a:srgbClr val="FFFF00"/>
                </a:solidFill>
                <a:latin typeface="Gowun Batang"/>
                <a:ea typeface="Gowun Batang"/>
                <a:cs typeface="Gowun Batang"/>
                <a:sym typeface="Gowun Batang"/>
              </a:rPr>
              <a:t>MinMaxScaler()</a:t>
            </a:r>
            <a:endParaRPr b="1">
              <a:solidFill>
                <a:srgbClr val="FFFF00"/>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a:t>
            </a:r>
            <a:r>
              <a:rPr b="1" lang="ko">
                <a:solidFill>
                  <a:srgbClr val="FFFF00"/>
                </a:solidFill>
                <a:latin typeface="Gowun Batang"/>
                <a:ea typeface="Gowun Batang"/>
                <a:cs typeface="Gowun Batang"/>
                <a:sym typeface="Gowun Batang"/>
              </a:rPr>
              <a:t>fit</a:t>
            </a:r>
            <a:r>
              <a:rPr b="1" lang="ko">
                <a:solidFill>
                  <a:schemeClr val="lt1"/>
                </a:solidFill>
                <a:latin typeface="Gowun Batang"/>
                <a:ea typeface="Gowun Batang"/>
                <a:cs typeface="Gowun Batang"/>
                <a:sym typeface="Gowun Batang"/>
              </a:rPr>
              <a:t>(iris_df)</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iris_scaled = scaler.</a:t>
            </a:r>
            <a:r>
              <a:rPr b="1" lang="ko">
                <a:solidFill>
                  <a:srgbClr val="FFFF00"/>
                </a:solidFill>
                <a:latin typeface="Gowun Batang"/>
                <a:ea typeface="Gowun Batang"/>
                <a:cs typeface="Gowun Batang"/>
                <a:sym typeface="Gowun Batang"/>
              </a:rPr>
              <a:t>transform</a:t>
            </a:r>
            <a:r>
              <a:rPr b="1" lang="ko">
                <a:solidFill>
                  <a:schemeClr val="lt1"/>
                </a:solidFill>
                <a:latin typeface="Gowun Batang"/>
                <a:ea typeface="Gowun Batang"/>
                <a:cs typeface="Gowun Batang"/>
                <a:sym typeface="Gowun Batang"/>
              </a:rPr>
              <a:t>(iris_df) </a:t>
            </a:r>
            <a:r>
              <a:rPr b="1" lang="ko" sz="1300">
                <a:solidFill>
                  <a:schemeClr val="lt1"/>
                </a:solidFill>
                <a:latin typeface="Gowun Batang"/>
                <a:ea typeface="Gowun Batang"/>
                <a:cs typeface="Gowun Batang"/>
                <a:sym typeface="Gowun Batang"/>
              </a:rPr>
              <a:t># 스케일 변환된 데이터 세트가 ndarray</a:t>
            </a:r>
            <a:endParaRPr b="1" sz="1300">
              <a:solidFill>
                <a:schemeClr val="lt1"/>
              </a:solidFill>
              <a:latin typeface="Gowun Batang"/>
              <a:ea typeface="Gowun Batang"/>
              <a:cs typeface="Gowun Batang"/>
              <a:sym typeface="Gowun Batang"/>
            </a:endParaRPr>
          </a:p>
        </p:txBody>
      </p:sp>
      <p:sp>
        <p:nvSpPr>
          <p:cNvPr id="293" name="Google Shape;293;g26bb0738fa6_0_46"/>
          <p:cNvSpPr/>
          <p:nvPr/>
        </p:nvSpPr>
        <p:spPr>
          <a:xfrm>
            <a:off x="1948150" y="3045400"/>
            <a:ext cx="2740800" cy="1857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feature 들의 최솟값</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sepal length 0.0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sepal width 0.0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pe</a:t>
            </a:r>
            <a:r>
              <a:rPr b="1" lang="ko" sz="1300">
                <a:solidFill>
                  <a:schemeClr val="dk1"/>
                </a:solidFill>
                <a:latin typeface="Gowun Batang"/>
                <a:ea typeface="Gowun Batang"/>
                <a:cs typeface="Gowun Batang"/>
                <a:sym typeface="Gowun Batang"/>
              </a:rPr>
              <a:t>tal length 0.0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petal width 0.0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dtype: float64</a:t>
            </a:r>
            <a:endParaRPr b="1" sz="1300">
              <a:solidFill>
                <a:schemeClr val="lt1"/>
              </a:solidFill>
              <a:latin typeface="Gowun Batang"/>
              <a:ea typeface="Gowun Batang"/>
              <a:cs typeface="Gowun Batang"/>
              <a:sym typeface="Gowun Batang"/>
            </a:endParaRPr>
          </a:p>
        </p:txBody>
      </p:sp>
      <p:sp>
        <p:nvSpPr>
          <p:cNvPr id="294" name="Google Shape;294;g26bb0738fa6_0_46"/>
          <p:cNvSpPr/>
          <p:nvPr/>
        </p:nvSpPr>
        <p:spPr>
          <a:xfrm>
            <a:off x="5456000" y="3045400"/>
            <a:ext cx="2740800" cy="1857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feature 들의 최댓값</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sepal length 1.0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sepal width 1.0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petal length </a:t>
            </a:r>
            <a:r>
              <a:rPr b="1" lang="ko" sz="1300">
                <a:solidFill>
                  <a:schemeClr val="dk1"/>
                </a:solidFill>
                <a:latin typeface="Gowun Batang"/>
                <a:ea typeface="Gowun Batang"/>
                <a:cs typeface="Gowun Batang"/>
                <a:sym typeface="Gowun Batang"/>
              </a:rPr>
              <a:t>1.0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petal width </a:t>
            </a:r>
            <a:r>
              <a:rPr b="1" lang="ko" sz="1300">
                <a:solidFill>
                  <a:schemeClr val="dk1"/>
                </a:solidFill>
                <a:latin typeface="Gowun Batang"/>
                <a:ea typeface="Gowun Batang"/>
                <a:cs typeface="Gowun Batang"/>
                <a:sym typeface="Gowun Batang"/>
              </a:rPr>
              <a:t>1.0</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t/>
            </a:r>
            <a:endParaRPr b="1" sz="13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dtype: float64</a:t>
            </a:r>
            <a:endParaRPr b="1" sz="1300">
              <a:solidFill>
                <a:schemeClr val="lt1"/>
              </a:solidFill>
              <a:latin typeface="Gowun Batang"/>
              <a:ea typeface="Gowun Batang"/>
              <a:cs typeface="Gowun Batang"/>
              <a:sym typeface="Gowun Batang"/>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6bb0738fa6_0_8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0" name="Google Shape;300;g26bb0738fa6_0_8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01" name="Google Shape;301;g26bb0738fa6_0_8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02" name="Google Shape;302;g26bb0738fa6_0_8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5. 데이터 전처리</a:t>
            </a:r>
            <a:endParaRPr b="1" sz="2200">
              <a:solidFill>
                <a:srgbClr val="19264B"/>
              </a:solidFill>
              <a:latin typeface="Gowun Dodum"/>
              <a:ea typeface="Gowun Dodum"/>
              <a:cs typeface="Gowun Dodum"/>
              <a:sym typeface="Gowun Dodum"/>
            </a:endParaRPr>
          </a:p>
        </p:txBody>
      </p:sp>
      <p:sp>
        <p:nvSpPr>
          <p:cNvPr id="303" name="Google Shape;303;g26bb0738fa6_0_84"/>
          <p:cNvSpPr txBox="1"/>
          <p:nvPr/>
        </p:nvSpPr>
        <p:spPr>
          <a:xfrm>
            <a:off x="1544350" y="920900"/>
            <a:ext cx="73098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dk2"/>
                </a:solidFill>
                <a:latin typeface="Gowun Dodum"/>
                <a:ea typeface="Gowun Dodum"/>
                <a:cs typeface="Gowun Dodum"/>
                <a:sym typeface="Gowun Dodum"/>
              </a:rPr>
              <a:t>학습 데이터와 테스트 데이터의 스케일링 변환 시 유의점</a:t>
            </a:r>
            <a:endParaRPr b="1" sz="17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 학습 데이터로 fit()이 적용된 스케일링 기준 정보를 </a:t>
            </a:r>
            <a:r>
              <a:rPr lang="ko" sz="1600" u="sng">
                <a:solidFill>
                  <a:schemeClr val="dk2"/>
                </a:solidFill>
                <a:latin typeface="Gowun Dodum"/>
                <a:ea typeface="Gowun Dodum"/>
                <a:cs typeface="Gowun Dodum"/>
                <a:sym typeface="Gowun Dodum"/>
              </a:rPr>
              <a:t>그대로</a:t>
            </a:r>
            <a:r>
              <a:rPr lang="ko" sz="1600">
                <a:solidFill>
                  <a:schemeClr val="dk2"/>
                </a:solidFill>
                <a:latin typeface="Gowun Dodum"/>
                <a:ea typeface="Gowun Dodum"/>
                <a:cs typeface="Gowun Dodum"/>
                <a:sym typeface="Gowun Dodum"/>
              </a:rPr>
              <a:t> 테스트 데이터에 적용</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rPr lang="ko" sz="1600">
                <a:solidFill>
                  <a:schemeClr val="dk2"/>
                </a:solidFill>
                <a:latin typeface="Gowun Dodum"/>
                <a:ea typeface="Gowun Dodum"/>
                <a:cs typeface="Gowun Dodum"/>
                <a:sym typeface="Gowun Dodum"/>
              </a:rPr>
              <a:t>ex) 학습 데이터 (0~10) / 테스트 데이터 (0~5) ndarray 생성</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scaler.fit(train_array)</a:t>
            </a:r>
            <a:endParaRPr b="1" sz="1100">
              <a:solidFill>
                <a:schemeClr val="lt1"/>
              </a:solidFill>
              <a:latin typeface="Gowun Batang"/>
              <a:ea typeface="Gowun Batang"/>
              <a:cs typeface="Gowun Batang"/>
              <a:sym typeface="Gowun Batang"/>
            </a:endParaRPr>
          </a:p>
          <a:p>
            <a:pPr indent="0" lvl="0" marL="0" rtl="0" algn="l">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train_scaled = scaler.transform(train_array)</a:t>
            </a:r>
            <a:endParaRPr b="1" sz="13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a:p>
            <a:pPr indent="0" lvl="0" marL="0" rtl="0" algn="l">
              <a:spcBef>
                <a:spcPts val="0"/>
              </a:spcBef>
              <a:spcAft>
                <a:spcPts val="0"/>
              </a:spcAft>
              <a:buNone/>
            </a:pPr>
            <a:r>
              <a:t/>
            </a:r>
            <a:endParaRPr sz="1600">
              <a:solidFill>
                <a:schemeClr val="dk2"/>
              </a:solidFill>
              <a:latin typeface="Gowun Dodum"/>
              <a:ea typeface="Gowun Dodum"/>
              <a:cs typeface="Gowun Dodum"/>
              <a:sym typeface="Gowun Dodum"/>
            </a:endParaRPr>
          </a:p>
        </p:txBody>
      </p:sp>
      <p:sp>
        <p:nvSpPr>
          <p:cNvPr id="304" name="Google Shape;304;g26bb0738fa6_0_84"/>
          <p:cNvSpPr/>
          <p:nvPr/>
        </p:nvSpPr>
        <p:spPr>
          <a:xfrm>
            <a:off x="3053250" y="1810025"/>
            <a:ext cx="3878700" cy="7758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train_array = np.arange(0, 11).reshape(-1, 1)</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test_array = np.arange(0, 6).reshape(-1, 1)</a:t>
            </a:r>
            <a:endParaRPr b="1">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a:solidFill>
                  <a:schemeClr val="lt1"/>
                </a:solidFill>
                <a:latin typeface="Gowun Batang"/>
                <a:ea typeface="Gowun Batang"/>
                <a:cs typeface="Gowun Batang"/>
                <a:sym typeface="Gowun Batang"/>
              </a:rPr>
              <a:t>scaler = MinMaxScaler()</a:t>
            </a:r>
            <a:endParaRPr b="1">
              <a:solidFill>
                <a:schemeClr val="lt1"/>
              </a:solidFill>
              <a:latin typeface="Gowun Batang"/>
              <a:ea typeface="Gowun Batang"/>
              <a:cs typeface="Gowun Batang"/>
              <a:sym typeface="Gowun Batang"/>
            </a:endParaRPr>
          </a:p>
        </p:txBody>
      </p:sp>
      <p:sp>
        <p:nvSpPr>
          <p:cNvPr id="305" name="Google Shape;305;g26bb0738fa6_0_84"/>
          <p:cNvSpPr/>
          <p:nvPr/>
        </p:nvSpPr>
        <p:spPr>
          <a:xfrm>
            <a:off x="1613250" y="2664350"/>
            <a:ext cx="2147100" cy="697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scaler.fit(train_array)</a:t>
            </a:r>
            <a:endParaRPr b="1" sz="1100">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train_scaled = scaler.transform(train_array)</a:t>
            </a:r>
            <a:endParaRPr b="1" sz="1300">
              <a:solidFill>
                <a:schemeClr val="lt1"/>
              </a:solidFill>
              <a:latin typeface="Gowun Batang"/>
              <a:ea typeface="Gowun Batang"/>
              <a:cs typeface="Gowun Batang"/>
              <a:sym typeface="Gowun Batang"/>
            </a:endParaRPr>
          </a:p>
        </p:txBody>
      </p:sp>
      <p:sp>
        <p:nvSpPr>
          <p:cNvPr id="306" name="Google Shape;306;g26bb0738fa6_0_84"/>
          <p:cNvSpPr/>
          <p:nvPr/>
        </p:nvSpPr>
        <p:spPr>
          <a:xfrm>
            <a:off x="1613250" y="3413375"/>
            <a:ext cx="2147100" cy="697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scaler.fit(test_array)</a:t>
            </a:r>
            <a:endParaRPr b="1" sz="1100">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test_scaled = scaler.transform(test_array)</a:t>
            </a:r>
            <a:endParaRPr b="1" sz="1300">
              <a:solidFill>
                <a:schemeClr val="lt1"/>
              </a:solidFill>
              <a:latin typeface="Gowun Batang"/>
              <a:ea typeface="Gowun Batang"/>
              <a:cs typeface="Gowun Batang"/>
              <a:sym typeface="Gowun Batang"/>
            </a:endParaRPr>
          </a:p>
        </p:txBody>
      </p:sp>
      <p:sp>
        <p:nvSpPr>
          <p:cNvPr id="307" name="Google Shape;307;g26bb0738fa6_0_84"/>
          <p:cNvSpPr/>
          <p:nvPr/>
        </p:nvSpPr>
        <p:spPr>
          <a:xfrm>
            <a:off x="1613250" y="4162400"/>
            <a:ext cx="2147100" cy="697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scaler.fit(train_array)</a:t>
            </a:r>
            <a:endParaRPr b="1" sz="1100">
              <a:solidFill>
                <a:schemeClr val="lt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test_scaled = scaler.transform(test_array)</a:t>
            </a:r>
            <a:endParaRPr b="1" sz="1300">
              <a:solidFill>
                <a:schemeClr val="lt1"/>
              </a:solidFill>
              <a:latin typeface="Gowun Batang"/>
              <a:ea typeface="Gowun Batang"/>
              <a:cs typeface="Gowun Batang"/>
              <a:sym typeface="Gowun Batang"/>
            </a:endParaRPr>
          </a:p>
        </p:txBody>
      </p:sp>
      <p:sp>
        <p:nvSpPr>
          <p:cNvPr id="308" name="Google Shape;308;g26bb0738fa6_0_84"/>
          <p:cNvSpPr/>
          <p:nvPr/>
        </p:nvSpPr>
        <p:spPr>
          <a:xfrm>
            <a:off x="4267325" y="2664350"/>
            <a:ext cx="4276800" cy="697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원본 train_arrary 데이터 : [0 1 2 3 4 5 6 7 8 9 10]</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Scale된 train_array 데이터 : </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[0. 0.1 0.2 0.3 0.4 0.5 0.6 0.7 0.8 0.9 1.]</a:t>
            </a:r>
            <a:endParaRPr b="1" sz="1100">
              <a:solidFill>
                <a:schemeClr val="dk1"/>
              </a:solidFill>
              <a:latin typeface="Gowun Batang"/>
              <a:ea typeface="Gowun Batang"/>
              <a:cs typeface="Gowun Batang"/>
              <a:sym typeface="Gowun Batang"/>
            </a:endParaRPr>
          </a:p>
        </p:txBody>
      </p:sp>
      <p:cxnSp>
        <p:nvCxnSpPr>
          <p:cNvPr id="309" name="Google Shape;309;g26bb0738fa6_0_84"/>
          <p:cNvCxnSpPr/>
          <p:nvPr/>
        </p:nvCxnSpPr>
        <p:spPr>
          <a:xfrm>
            <a:off x="4007988" y="2657213"/>
            <a:ext cx="11700" cy="2209500"/>
          </a:xfrm>
          <a:prstGeom prst="straightConnector1">
            <a:avLst/>
          </a:prstGeom>
          <a:noFill/>
          <a:ln cap="flat" cmpd="sng" w="19050">
            <a:solidFill>
              <a:schemeClr val="dk2"/>
            </a:solidFill>
            <a:prstDash val="dash"/>
            <a:round/>
            <a:headEnd len="med" w="med" type="none"/>
            <a:tailEnd len="med" w="med" type="none"/>
          </a:ln>
        </p:spPr>
      </p:cxnSp>
      <p:sp>
        <p:nvSpPr>
          <p:cNvPr id="310" name="Google Shape;310;g26bb0738fa6_0_84"/>
          <p:cNvSpPr/>
          <p:nvPr/>
        </p:nvSpPr>
        <p:spPr>
          <a:xfrm>
            <a:off x="4267350" y="3440075"/>
            <a:ext cx="4276800" cy="697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원본 test_arrary 데이터 : [0 1 2 3 4 5]</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Scale된 train_array 데이터 : </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[0. 0.2 0.4 0.6 0.8 1.]</a:t>
            </a:r>
            <a:endParaRPr b="1" sz="1100">
              <a:solidFill>
                <a:schemeClr val="dk1"/>
              </a:solidFill>
              <a:latin typeface="Gowun Batang"/>
              <a:ea typeface="Gowun Batang"/>
              <a:cs typeface="Gowun Batang"/>
              <a:sym typeface="Gowun Batang"/>
            </a:endParaRPr>
          </a:p>
        </p:txBody>
      </p:sp>
      <p:sp>
        <p:nvSpPr>
          <p:cNvPr id="311" name="Google Shape;311;g26bb0738fa6_0_84"/>
          <p:cNvSpPr/>
          <p:nvPr/>
        </p:nvSpPr>
        <p:spPr>
          <a:xfrm>
            <a:off x="4267350" y="4162400"/>
            <a:ext cx="4276800" cy="697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Scale된 train_array 데이터 : </a:t>
            </a:r>
            <a:endParaRPr b="1" sz="1100">
              <a:solidFill>
                <a:schemeClr val="dk1"/>
              </a:solidFill>
              <a:latin typeface="Gowun Batang"/>
              <a:ea typeface="Gowun Batang"/>
              <a:cs typeface="Gowun Batang"/>
              <a:sym typeface="Gowun Batang"/>
            </a:endParaRPr>
          </a:p>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[0. 0.1 0.2 0.3 0.4 0.5 0.6 0.7 0.8 0.9 1.]</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Scale된 test_array 데이터 : </a:t>
            </a:r>
            <a:endParaRPr b="1" sz="1100">
              <a:solidFill>
                <a:schemeClr val="dk1"/>
              </a:solidFill>
              <a:latin typeface="Gowun Batang"/>
              <a:ea typeface="Gowun Batang"/>
              <a:cs typeface="Gowun Batang"/>
              <a:sym typeface="Gowun Batang"/>
            </a:endParaRPr>
          </a:p>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[0. 0.1 0.2 0.3 0.4 0.5]</a:t>
            </a:r>
            <a:endParaRPr b="1" sz="1100">
              <a:solidFill>
                <a:schemeClr val="dk1"/>
              </a:solidFill>
              <a:latin typeface="Gowun Batang"/>
              <a:ea typeface="Gowun Batang"/>
              <a:cs typeface="Gowun Batang"/>
              <a:sym typeface="Gowun Batang"/>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 name="Google Shape;63;p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4" name="Google Shape;64;p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65" name="Google Shape;65;p2"/>
          <p:cNvSpPr txBox="1"/>
          <p:nvPr/>
        </p:nvSpPr>
        <p:spPr>
          <a:xfrm>
            <a:off x="1408975" y="306875"/>
            <a:ext cx="4979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ko" sz="2200" u="none" cap="none" strike="noStrike">
                <a:solidFill>
                  <a:srgbClr val="19264B"/>
                </a:solidFill>
                <a:latin typeface="Gowun Dodum"/>
                <a:ea typeface="Gowun Dodum"/>
                <a:cs typeface="Gowun Dodum"/>
                <a:sym typeface="Gowun Dodum"/>
              </a:rPr>
              <a:t>스터디원 소개 및 만남 인증</a:t>
            </a:r>
            <a:endParaRPr b="1" i="0" sz="2200" u="none" cap="none" strike="noStrike">
              <a:solidFill>
                <a:srgbClr val="19264B"/>
              </a:solidFill>
              <a:latin typeface="Gowun Dodum"/>
              <a:ea typeface="Gowun Dodum"/>
              <a:cs typeface="Gowun Dodum"/>
              <a:sym typeface="Gowun Dodum"/>
            </a:endParaRPr>
          </a:p>
        </p:txBody>
      </p:sp>
      <p:sp>
        <p:nvSpPr>
          <p:cNvPr id="66" name="Google Shape;66;p2"/>
          <p:cNvSpPr txBox="1"/>
          <p:nvPr/>
        </p:nvSpPr>
        <p:spPr>
          <a:xfrm>
            <a:off x="6228800" y="1421125"/>
            <a:ext cx="22821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김예은 (경영 20)</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박성호 (전전 20)</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박수빈 (경영 22)</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임유민 (예공 20)</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조민지 (AI 22)</a:t>
            </a:r>
            <a:endParaRPr sz="1800">
              <a:latin typeface="Gowun Dodum"/>
              <a:ea typeface="Gowun Dodum"/>
              <a:cs typeface="Gowun Dodum"/>
              <a:sym typeface="Gowun Dodum"/>
            </a:endParaRPr>
          </a:p>
          <a:p>
            <a:pPr indent="0" lvl="0" marL="0" marR="0" rtl="0" algn="l">
              <a:lnSpc>
                <a:spcPct val="200000"/>
              </a:lnSpc>
              <a:spcBef>
                <a:spcPts val="0"/>
              </a:spcBef>
              <a:spcAft>
                <a:spcPts val="0"/>
              </a:spcAft>
              <a:buClr>
                <a:srgbClr val="000000"/>
              </a:buClr>
              <a:buSzPts val="1400"/>
              <a:buFont typeface="Arial"/>
              <a:buNone/>
            </a:pPr>
            <a:r>
              <a:rPr lang="ko" sz="1800">
                <a:latin typeface="Gowun Dodum"/>
                <a:ea typeface="Gowun Dodum"/>
                <a:cs typeface="Gowun Dodum"/>
                <a:sym typeface="Gowun Dodum"/>
              </a:rPr>
              <a:t>황지민 (전전 20)</a:t>
            </a:r>
            <a:endParaRPr sz="1800">
              <a:latin typeface="Gowun Dodum"/>
              <a:ea typeface="Gowun Dodum"/>
              <a:cs typeface="Gowun Dodum"/>
              <a:sym typeface="Gowun Dodum"/>
            </a:endParaRPr>
          </a:p>
        </p:txBody>
      </p:sp>
      <p:grpSp>
        <p:nvGrpSpPr>
          <p:cNvPr id="67" name="Google Shape;67;p2"/>
          <p:cNvGrpSpPr/>
          <p:nvPr/>
        </p:nvGrpSpPr>
        <p:grpSpPr>
          <a:xfrm>
            <a:off x="1722475" y="1096675"/>
            <a:ext cx="4047600" cy="3881400"/>
            <a:chOff x="1719275" y="1262100"/>
            <a:chExt cx="4047600" cy="3881400"/>
          </a:xfrm>
        </p:grpSpPr>
        <p:pic>
          <p:nvPicPr>
            <p:cNvPr id="68" name="Google Shape;68;p2"/>
            <p:cNvPicPr preferRelativeResize="0"/>
            <p:nvPr/>
          </p:nvPicPr>
          <p:blipFill rotWithShape="1">
            <a:blip r:embed="rId4">
              <a:alphaModFix/>
            </a:blip>
            <a:srcRect b="0" l="0" r="0" t="37988"/>
            <a:stretch/>
          </p:blipFill>
          <p:spPr>
            <a:xfrm>
              <a:off x="1719275" y="1262100"/>
              <a:ext cx="4047548" cy="1884199"/>
            </a:xfrm>
            <a:prstGeom prst="rect">
              <a:avLst/>
            </a:prstGeom>
            <a:noFill/>
            <a:ln>
              <a:noFill/>
            </a:ln>
          </p:spPr>
        </p:pic>
        <p:pic>
          <p:nvPicPr>
            <p:cNvPr id="69" name="Google Shape;69;p2"/>
            <p:cNvPicPr preferRelativeResize="0"/>
            <p:nvPr/>
          </p:nvPicPr>
          <p:blipFill rotWithShape="1">
            <a:blip r:embed="rId5">
              <a:alphaModFix/>
            </a:blip>
            <a:srcRect b="12280" l="0" r="0" t="0"/>
            <a:stretch/>
          </p:blipFill>
          <p:spPr>
            <a:xfrm>
              <a:off x="1719275" y="3146300"/>
              <a:ext cx="4047549" cy="1997199"/>
            </a:xfrm>
            <a:prstGeom prst="rect">
              <a:avLst/>
            </a:prstGeom>
            <a:noFill/>
            <a:ln>
              <a:noFill/>
            </a:ln>
          </p:spPr>
        </p:pic>
        <p:sp>
          <p:nvSpPr>
            <p:cNvPr id="70" name="Google Shape;70;p2"/>
            <p:cNvSpPr/>
            <p:nvPr/>
          </p:nvSpPr>
          <p:spPr>
            <a:xfrm>
              <a:off x="1719275" y="1262100"/>
              <a:ext cx="4047600" cy="3881400"/>
            </a:xfrm>
            <a:prstGeom prst="rect">
              <a:avLst/>
            </a:prstGeom>
            <a:noFill/>
            <a:ln cap="flat" cmpd="sng" w="38100">
              <a:solidFill>
                <a:srgbClr val="1926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c292867ea4_0_33"/>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7" name="Google Shape;317;g2c292867ea4_0_33"/>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18" name="Google Shape;318;g2c292867ea4_0_33"/>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19" name="Google Shape;319;g2c292867ea4_0_33"/>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320" name="Google Shape;320;g2c292867ea4_0_33"/>
          <p:cNvSpPr/>
          <p:nvPr/>
        </p:nvSpPr>
        <p:spPr>
          <a:xfrm>
            <a:off x="1551000" y="1334325"/>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Passengerid</a:t>
            </a:r>
            <a:endParaRPr b="1" sz="1300">
              <a:solidFill>
                <a:schemeClr val="lt1"/>
              </a:solidFill>
              <a:latin typeface="Gowun Batang"/>
              <a:ea typeface="Gowun Batang"/>
              <a:cs typeface="Gowun Batang"/>
              <a:sym typeface="Gowun Batang"/>
            </a:endParaRPr>
          </a:p>
        </p:txBody>
      </p:sp>
      <p:sp>
        <p:nvSpPr>
          <p:cNvPr id="321" name="Google Shape;321;g2c292867ea4_0_33"/>
          <p:cNvSpPr/>
          <p:nvPr/>
        </p:nvSpPr>
        <p:spPr>
          <a:xfrm>
            <a:off x="1551000" y="1618725"/>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survived</a:t>
            </a:r>
            <a:endParaRPr b="1" sz="1300">
              <a:solidFill>
                <a:schemeClr val="lt1"/>
              </a:solidFill>
              <a:latin typeface="Gowun Batang"/>
              <a:ea typeface="Gowun Batang"/>
              <a:cs typeface="Gowun Batang"/>
              <a:sym typeface="Gowun Batang"/>
            </a:endParaRPr>
          </a:p>
        </p:txBody>
      </p:sp>
      <p:sp>
        <p:nvSpPr>
          <p:cNvPr id="322" name="Google Shape;322;g2c292867ea4_0_33"/>
          <p:cNvSpPr/>
          <p:nvPr/>
        </p:nvSpPr>
        <p:spPr>
          <a:xfrm>
            <a:off x="1551000" y="1903126"/>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pclass</a:t>
            </a:r>
            <a:endParaRPr b="1" sz="1300">
              <a:solidFill>
                <a:schemeClr val="lt1"/>
              </a:solidFill>
              <a:latin typeface="Gowun Batang"/>
              <a:ea typeface="Gowun Batang"/>
              <a:cs typeface="Gowun Batang"/>
              <a:sym typeface="Gowun Batang"/>
            </a:endParaRPr>
          </a:p>
        </p:txBody>
      </p:sp>
      <p:sp>
        <p:nvSpPr>
          <p:cNvPr id="323" name="Google Shape;323;g2c292867ea4_0_33"/>
          <p:cNvSpPr/>
          <p:nvPr/>
        </p:nvSpPr>
        <p:spPr>
          <a:xfrm>
            <a:off x="1551000" y="2187526"/>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sex</a:t>
            </a:r>
            <a:endParaRPr b="1" sz="1300">
              <a:solidFill>
                <a:schemeClr val="lt1"/>
              </a:solidFill>
              <a:latin typeface="Gowun Batang"/>
              <a:ea typeface="Gowun Batang"/>
              <a:cs typeface="Gowun Batang"/>
              <a:sym typeface="Gowun Batang"/>
            </a:endParaRPr>
          </a:p>
        </p:txBody>
      </p:sp>
      <p:sp>
        <p:nvSpPr>
          <p:cNvPr id="324" name="Google Shape;324;g2c292867ea4_0_33"/>
          <p:cNvSpPr/>
          <p:nvPr/>
        </p:nvSpPr>
        <p:spPr>
          <a:xfrm>
            <a:off x="1551000" y="2471927"/>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name</a:t>
            </a:r>
            <a:endParaRPr b="1" sz="1300">
              <a:solidFill>
                <a:schemeClr val="lt1"/>
              </a:solidFill>
              <a:latin typeface="Gowun Batang"/>
              <a:ea typeface="Gowun Batang"/>
              <a:cs typeface="Gowun Batang"/>
              <a:sym typeface="Gowun Batang"/>
            </a:endParaRPr>
          </a:p>
        </p:txBody>
      </p:sp>
      <p:sp>
        <p:nvSpPr>
          <p:cNvPr id="325" name="Google Shape;325;g2c292867ea4_0_33"/>
          <p:cNvSpPr/>
          <p:nvPr/>
        </p:nvSpPr>
        <p:spPr>
          <a:xfrm>
            <a:off x="1551000" y="2756327"/>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Age</a:t>
            </a:r>
            <a:endParaRPr b="1" sz="1300">
              <a:solidFill>
                <a:schemeClr val="lt1"/>
              </a:solidFill>
              <a:latin typeface="Gowun Batang"/>
              <a:ea typeface="Gowun Batang"/>
              <a:cs typeface="Gowun Batang"/>
              <a:sym typeface="Gowun Batang"/>
            </a:endParaRPr>
          </a:p>
        </p:txBody>
      </p:sp>
      <p:sp>
        <p:nvSpPr>
          <p:cNvPr id="326" name="Google Shape;326;g2c292867ea4_0_33"/>
          <p:cNvSpPr/>
          <p:nvPr/>
        </p:nvSpPr>
        <p:spPr>
          <a:xfrm>
            <a:off x="1551000" y="3040727"/>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sibsp</a:t>
            </a:r>
            <a:endParaRPr b="1" sz="1300">
              <a:solidFill>
                <a:schemeClr val="lt1"/>
              </a:solidFill>
              <a:latin typeface="Gowun Batang"/>
              <a:ea typeface="Gowun Batang"/>
              <a:cs typeface="Gowun Batang"/>
              <a:sym typeface="Gowun Batang"/>
            </a:endParaRPr>
          </a:p>
        </p:txBody>
      </p:sp>
      <p:sp>
        <p:nvSpPr>
          <p:cNvPr id="327" name="Google Shape;327;g2c292867ea4_0_33"/>
          <p:cNvSpPr/>
          <p:nvPr/>
        </p:nvSpPr>
        <p:spPr>
          <a:xfrm>
            <a:off x="1551000" y="3325128"/>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parch</a:t>
            </a:r>
            <a:endParaRPr b="1" sz="1300">
              <a:solidFill>
                <a:schemeClr val="lt1"/>
              </a:solidFill>
              <a:latin typeface="Gowun Batang"/>
              <a:ea typeface="Gowun Batang"/>
              <a:cs typeface="Gowun Batang"/>
              <a:sym typeface="Gowun Batang"/>
            </a:endParaRPr>
          </a:p>
        </p:txBody>
      </p:sp>
      <p:sp>
        <p:nvSpPr>
          <p:cNvPr id="328" name="Google Shape;328;g2c292867ea4_0_33"/>
          <p:cNvSpPr/>
          <p:nvPr/>
        </p:nvSpPr>
        <p:spPr>
          <a:xfrm>
            <a:off x="1551000" y="3609528"/>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ticket</a:t>
            </a:r>
            <a:endParaRPr b="1" sz="1300">
              <a:solidFill>
                <a:schemeClr val="lt1"/>
              </a:solidFill>
              <a:latin typeface="Gowun Batang"/>
              <a:ea typeface="Gowun Batang"/>
              <a:cs typeface="Gowun Batang"/>
              <a:sym typeface="Gowun Batang"/>
            </a:endParaRPr>
          </a:p>
        </p:txBody>
      </p:sp>
      <p:sp>
        <p:nvSpPr>
          <p:cNvPr id="329" name="Google Shape;329;g2c292867ea4_0_33"/>
          <p:cNvSpPr/>
          <p:nvPr/>
        </p:nvSpPr>
        <p:spPr>
          <a:xfrm>
            <a:off x="1551000" y="3893928"/>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fare</a:t>
            </a:r>
            <a:endParaRPr b="1" sz="1300">
              <a:solidFill>
                <a:schemeClr val="lt1"/>
              </a:solidFill>
              <a:latin typeface="Gowun Batang"/>
              <a:ea typeface="Gowun Batang"/>
              <a:cs typeface="Gowun Batang"/>
              <a:sym typeface="Gowun Batang"/>
            </a:endParaRPr>
          </a:p>
        </p:txBody>
      </p:sp>
      <p:sp>
        <p:nvSpPr>
          <p:cNvPr id="330" name="Google Shape;330;g2c292867ea4_0_33"/>
          <p:cNvSpPr/>
          <p:nvPr/>
        </p:nvSpPr>
        <p:spPr>
          <a:xfrm>
            <a:off x="1551000" y="4178329"/>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331" name="Google Shape;331;g2c292867ea4_0_33"/>
          <p:cNvSpPr/>
          <p:nvPr/>
        </p:nvSpPr>
        <p:spPr>
          <a:xfrm>
            <a:off x="1551000" y="4462729"/>
            <a:ext cx="10362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embarked</a:t>
            </a:r>
            <a:endParaRPr b="1" sz="1300">
              <a:solidFill>
                <a:schemeClr val="lt1"/>
              </a:solidFill>
              <a:latin typeface="Gowun Batang"/>
              <a:ea typeface="Gowun Batang"/>
              <a:cs typeface="Gowun Batang"/>
              <a:sym typeface="Gowun Batang"/>
            </a:endParaRPr>
          </a:p>
        </p:txBody>
      </p:sp>
      <p:sp>
        <p:nvSpPr>
          <p:cNvPr id="332" name="Google Shape;332;g2c292867ea4_0_33"/>
          <p:cNvSpPr/>
          <p:nvPr/>
        </p:nvSpPr>
        <p:spPr>
          <a:xfrm>
            <a:off x="2620075" y="1334325"/>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탑승자 데이터 일련번호 </a:t>
            </a:r>
            <a:endParaRPr b="1" sz="1100">
              <a:solidFill>
                <a:schemeClr val="dk1"/>
              </a:solidFill>
              <a:latin typeface="Gowun Batang"/>
              <a:ea typeface="Gowun Batang"/>
              <a:cs typeface="Gowun Batang"/>
              <a:sym typeface="Gowun Batang"/>
            </a:endParaRPr>
          </a:p>
        </p:txBody>
      </p:sp>
      <p:sp>
        <p:nvSpPr>
          <p:cNvPr id="333" name="Google Shape;333;g2c292867ea4_0_33"/>
          <p:cNvSpPr/>
          <p:nvPr/>
        </p:nvSpPr>
        <p:spPr>
          <a:xfrm>
            <a:off x="2620075" y="1618725"/>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생존여부(0=사망, 1=생존)</a:t>
            </a:r>
            <a:endParaRPr b="1" sz="1100">
              <a:solidFill>
                <a:schemeClr val="dk1"/>
              </a:solidFill>
              <a:latin typeface="Gowun Batang"/>
              <a:ea typeface="Gowun Batang"/>
              <a:cs typeface="Gowun Batang"/>
              <a:sym typeface="Gowun Batang"/>
            </a:endParaRPr>
          </a:p>
        </p:txBody>
      </p:sp>
      <p:sp>
        <p:nvSpPr>
          <p:cNvPr id="334" name="Google Shape;334;g2c292867ea4_0_33"/>
          <p:cNvSpPr/>
          <p:nvPr/>
        </p:nvSpPr>
        <p:spPr>
          <a:xfrm>
            <a:off x="2620075" y="1903126"/>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티켓의 선실 등급(1=1등석, 2=2등석, 3=3등석)</a:t>
            </a:r>
            <a:endParaRPr b="1" sz="1100">
              <a:solidFill>
                <a:schemeClr val="dk1"/>
              </a:solidFill>
              <a:latin typeface="Gowun Batang"/>
              <a:ea typeface="Gowun Batang"/>
              <a:cs typeface="Gowun Batang"/>
              <a:sym typeface="Gowun Batang"/>
            </a:endParaRPr>
          </a:p>
        </p:txBody>
      </p:sp>
      <p:sp>
        <p:nvSpPr>
          <p:cNvPr id="335" name="Google Shape;335;g2c292867ea4_0_33"/>
          <p:cNvSpPr/>
          <p:nvPr/>
        </p:nvSpPr>
        <p:spPr>
          <a:xfrm>
            <a:off x="2620075" y="2187526"/>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탑승자 성별</a:t>
            </a:r>
            <a:endParaRPr b="1" sz="1100">
              <a:solidFill>
                <a:schemeClr val="dk1"/>
              </a:solidFill>
              <a:latin typeface="Gowun Batang"/>
              <a:ea typeface="Gowun Batang"/>
              <a:cs typeface="Gowun Batang"/>
              <a:sym typeface="Gowun Batang"/>
            </a:endParaRPr>
          </a:p>
        </p:txBody>
      </p:sp>
      <p:sp>
        <p:nvSpPr>
          <p:cNvPr id="336" name="Google Shape;336;g2c292867ea4_0_33"/>
          <p:cNvSpPr/>
          <p:nvPr/>
        </p:nvSpPr>
        <p:spPr>
          <a:xfrm>
            <a:off x="2620075" y="2471927"/>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탑승자 이름</a:t>
            </a:r>
            <a:endParaRPr b="1" sz="1100">
              <a:solidFill>
                <a:schemeClr val="dk1"/>
              </a:solidFill>
              <a:latin typeface="Gowun Batang"/>
              <a:ea typeface="Gowun Batang"/>
              <a:cs typeface="Gowun Batang"/>
              <a:sym typeface="Gowun Batang"/>
            </a:endParaRPr>
          </a:p>
        </p:txBody>
      </p:sp>
      <p:sp>
        <p:nvSpPr>
          <p:cNvPr id="337" name="Google Shape;337;g2c292867ea4_0_33"/>
          <p:cNvSpPr/>
          <p:nvPr/>
        </p:nvSpPr>
        <p:spPr>
          <a:xfrm>
            <a:off x="2620075" y="2756327"/>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탑승자 나이</a:t>
            </a:r>
            <a:endParaRPr b="1" sz="1100">
              <a:solidFill>
                <a:schemeClr val="dk1"/>
              </a:solidFill>
              <a:latin typeface="Gowun Batang"/>
              <a:ea typeface="Gowun Batang"/>
              <a:cs typeface="Gowun Batang"/>
              <a:sym typeface="Gowun Batang"/>
            </a:endParaRPr>
          </a:p>
        </p:txBody>
      </p:sp>
      <p:sp>
        <p:nvSpPr>
          <p:cNvPr id="338" name="Google Shape;338;g2c292867ea4_0_33"/>
          <p:cNvSpPr/>
          <p:nvPr/>
        </p:nvSpPr>
        <p:spPr>
          <a:xfrm>
            <a:off x="2620075" y="3040727"/>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같이 탑승한 형제자매 및 배우자 인원수</a:t>
            </a:r>
            <a:endParaRPr b="1" sz="1100">
              <a:solidFill>
                <a:schemeClr val="dk1"/>
              </a:solidFill>
              <a:latin typeface="Gowun Batang"/>
              <a:ea typeface="Gowun Batang"/>
              <a:cs typeface="Gowun Batang"/>
              <a:sym typeface="Gowun Batang"/>
            </a:endParaRPr>
          </a:p>
        </p:txBody>
      </p:sp>
      <p:sp>
        <p:nvSpPr>
          <p:cNvPr id="339" name="Google Shape;339;g2c292867ea4_0_33"/>
          <p:cNvSpPr/>
          <p:nvPr/>
        </p:nvSpPr>
        <p:spPr>
          <a:xfrm>
            <a:off x="2620075" y="3325128"/>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같이 탑승한 부모님 또는 어린이 인원수 </a:t>
            </a:r>
            <a:endParaRPr b="1" sz="1100">
              <a:solidFill>
                <a:schemeClr val="dk1"/>
              </a:solidFill>
              <a:latin typeface="Gowun Batang"/>
              <a:ea typeface="Gowun Batang"/>
              <a:cs typeface="Gowun Batang"/>
              <a:sym typeface="Gowun Batang"/>
            </a:endParaRPr>
          </a:p>
        </p:txBody>
      </p:sp>
      <p:sp>
        <p:nvSpPr>
          <p:cNvPr id="340" name="Google Shape;340;g2c292867ea4_0_33"/>
          <p:cNvSpPr/>
          <p:nvPr/>
        </p:nvSpPr>
        <p:spPr>
          <a:xfrm>
            <a:off x="2620075" y="3609528"/>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티켓번호</a:t>
            </a:r>
            <a:endParaRPr b="1" sz="1100">
              <a:solidFill>
                <a:schemeClr val="dk1"/>
              </a:solidFill>
              <a:latin typeface="Gowun Batang"/>
              <a:ea typeface="Gowun Batang"/>
              <a:cs typeface="Gowun Batang"/>
              <a:sym typeface="Gowun Batang"/>
            </a:endParaRPr>
          </a:p>
        </p:txBody>
      </p:sp>
      <p:sp>
        <p:nvSpPr>
          <p:cNvPr id="341" name="Google Shape;341;g2c292867ea4_0_33"/>
          <p:cNvSpPr/>
          <p:nvPr/>
        </p:nvSpPr>
        <p:spPr>
          <a:xfrm>
            <a:off x="2620075" y="3893928"/>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요금</a:t>
            </a:r>
            <a:endParaRPr b="1" sz="1100">
              <a:solidFill>
                <a:schemeClr val="dk1"/>
              </a:solidFill>
              <a:latin typeface="Gowun Batang"/>
              <a:ea typeface="Gowun Batang"/>
              <a:cs typeface="Gowun Batang"/>
              <a:sym typeface="Gowun Batang"/>
            </a:endParaRPr>
          </a:p>
        </p:txBody>
      </p:sp>
      <p:sp>
        <p:nvSpPr>
          <p:cNvPr id="342" name="Google Shape;342;g2c292867ea4_0_33"/>
          <p:cNvSpPr/>
          <p:nvPr/>
        </p:nvSpPr>
        <p:spPr>
          <a:xfrm>
            <a:off x="2620075" y="4178329"/>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선실 번호</a:t>
            </a:r>
            <a:endParaRPr b="1" sz="1100">
              <a:solidFill>
                <a:schemeClr val="dk1"/>
              </a:solidFill>
              <a:latin typeface="Gowun Batang"/>
              <a:ea typeface="Gowun Batang"/>
              <a:cs typeface="Gowun Batang"/>
              <a:sym typeface="Gowun Batang"/>
            </a:endParaRPr>
          </a:p>
        </p:txBody>
      </p:sp>
      <p:sp>
        <p:nvSpPr>
          <p:cNvPr id="343" name="Google Shape;343;g2c292867ea4_0_33"/>
          <p:cNvSpPr/>
          <p:nvPr/>
        </p:nvSpPr>
        <p:spPr>
          <a:xfrm>
            <a:off x="2620075" y="4462729"/>
            <a:ext cx="30438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중간 정착 항구 (C,Q,S)</a:t>
            </a:r>
            <a:endParaRPr b="1" sz="1100">
              <a:solidFill>
                <a:schemeClr val="dk1"/>
              </a:solidFill>
              <a:latin typeface="Gowun Batang"/>
              <a:ea typeface="Gowun Batang"/>
              <a:cs typeface="Gowun Batang"/>
              <a:sym typeface="Gowun Batang"/>
            </a:endParaRPr>
          </a:p>
        </p:txBody>
      </p:sp>
      <p:pic>
        <p:nvPicPr>
          <p:cNvPr id="344" name="Google Shape;344;g2c292867ea4_0_33"/>
          <p:cNvPicPr preferRelativeResize="0"/>
          <p:nvPr/>
        </p:nvPicPr>
        <p:blipFill>
          <a:blip r:embed="rId4">
            <a:alphaModFix/>
          </a:blip>
          <a:stretch>
            <a:fillRect/>
          </a:stretch>
        </p:blipFill>
        <p:spPr>
          <a:xfrm>
            <a:off x="5971663" y="1416637"/>
            <a:ext cx="1980886" cy="2767425"/>
          </a:xfrm>
          <a:prstGeom prst="rect">
            <a:avLst/>
          </a:prstGeom>
          <a:noFill/>
          <a:ln>
            <a:noFill/>
          </a:ln>
        </p:spPr>
      </p:pic>
      <p:sp>
        <p:nvSpPr>
          <p:cNvPr id="345" name="Google Shape;345;g2c292867ea4_0_33"/>
          <p:cNvSpPr txBox="1"/>
          <p:nvPr/>
        </p:nvSpPr>
        <p:spPr>
          <a:xfrm>
            <a:off x="5895450" y="1099500"/>
            <a:ext cx="173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titanic_df.info()</a:t>
            </a:r>
            <a:endParaRPr b="1" sz="1200">
              <a:solidFill>
                <a:schemeClr val="dk1"/>
              </a:solidFill>
              <a:latin typeface="Gowun Batang"/>
              <a:ea typeface="Gowun Batang"/>
              <a:cs typeface="Gowun Batang"/>
              <a:sym typeface="Gowun Batang"/>
            </a:endParaRPr>
          </a:p>
        </p:txBody>
      </p:sp>
      <p:sp>
        <p:nvSpPr>
          <p:cNvPr id="346" name="Google Shape;346;g2c292867ea4_0_33"/>
          <p:cNvSpPr txBox="1"/>
          <p:nvPr/>
        </p:nvSpPr>
        <p:spPr>
          <a:xfrm>
            <a:off x="5895438" y="4101325"/>
            <a:ext cx="198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Age -&gt; </a:t>
            </a:r>
            <a:r>
              <a:rPr b="1" lang="ko" sz="1200">
                <a:solidFill>
                  <a:srgbClr val="FF0000"/>
                </a:solidFill>
                <a:latin typeface="Gowun Batang"/>
                <a:ea typeface="Gowun Batang"/>
                <a:cs typeface="Gowun Batang"/>
                <a:sym typeface="Gowun Batang"/>
              </a:rPr>
              <a:t>177 Null data</a:t>
            </a:r>
            <a:endParaRPr b="1" sz="1200">
              <a:solidFill>
                <a:srgbClr val="FF0000"/>
              </a:solidFill>
              <a:latin typeface="Gowun Batang"/>
              <a:ea typeface="Gowun Batang"/>
              <a:cs typeface="Gowun Batang"/>
              <a:sym typeface="Gowun Batang"/>
            </a:endParaRPr>
          </a:p>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Cabin -&gt; </a:t>
            </a:r>
            <a:r>
              <a:rPr b="1" lang="ko" sz="1200">
                <a:solidFill>
                  <a:srgbClr val="FF0000"/>
                </a:solidFill>
                <a:latin typeface="Gowun Batang"/>
                <a:ea typeface="Gowun Batang"/>
                <a:cs typeface="Gowun Batang"/>
                <a:sym typeface="Gowun Batang"/>
              </a:rPr>
              <a:t>608 Null data</a:t>
            </a:r>
            <a:endParaRPr b="1" sz="1200">
              <a:solidFill>
                <a:srgbClr val="FF0000"/>
              </a:solidFill>
              <a:latin typeface="Gowun Batang"/>
              <a:ea typeface="Gowun Batang"/>
              <a:cs typeface="Gowun Batang"/>
              <a:sym typeface="Gowun Batang"/>
            </a:endParaRPr>
          </a:p>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Embarked -&gt; </a:t>
            </a:r>
            <a:r>
              <a:rPr b="1" lang="ko" sz="1200">
                <a:solidFill>
                  <a:srgbClr val="FF0000"/>
                </a:solidFill>
                <a:latin typeface="Gowun Batang"/>
                <a:ea typeface="Gowun Batang"/>
                <a:cs typeface="Gowun Batang"/>
                <a:sym typeface="Gowun Batang"/>
              </a:rPr>
              <a:t>2 Null data</a:t>
            </a:r>
            <a:endParaRPr b="1" sz="1200">
              <a:solidFill>
                <a:srgbClr val="FF0000"/>
              </a:solidFill>
              <a:latin typeface="Gowun Batang"/>
              <a:ea typeface="Gowun Batang"/>
              <a:cs typeface="Gowun Batang"/>
              <a:sym typeface="Gowun Batang"/>
            </a:endParaRPr>
          </a:p>
        </p:txBody>
      </p:sp>
      <p:sp>
        <p:nvSpPr>
          <p:cNvPr id="347" name="Google Shape;347;g2c292867ea4_0_33"/>
          <p:cNvSpPr txBox="1"/>
          <p:nvPr/>
        </p:nvSpPr>
        <p:spPr>
          <a:xfrm>
            <a:off x="1513800" y="912600"/>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데이터 분석</a:t>
            </a:r>
            <a:endParaRPr b="1" sz="1700">
              <a:solidFill>
                <a:schemeClr val="dk1"/>
              </a:solidFill>
              <a:latin typeface="Gowun Dodum"/>
              <a:ea typeface="Gowun Dodum"/>
              <a:cs typeface="Gowun Dodum"/>
              <a:sym typeface="Gowun Dod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6bb4fbe5a0_0_95"/>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3" name="Google Shape;353;g26bb4fbe5a0_0_95"/>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54" name="Google Shape;354;g26bb4fbe5a0_0_95"/>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55" name="Google Shape;355;g26bb4fbe5a0_0_95"/>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356" name="Google Shape;356;g26bb4fbe5a0_0_95"/>
          <p:cNvSpPr txBox="1"/>
          <p:nvPr/>
        </p:nvSpPr>
        <p:spPr>
          <a:xfrm>
            <a:off x="1513800" y="912600"/>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문자열 피처 분석</a:t>
            </a:r>
            <a:endParaRPr b="1" sz="1700">
              <a:solidFill>
                <a:schemeClr val="dk1"/>
              </a:solidFill>
              <a:latin typeface="Gowun Dodum"/>
              <a:ea typeface="Gowun Dodum"/>
              <a:cs typeface="Gowun Dodum"/>
              <a:sym typeface="Gowun Dodum"/>
            </a:endParaRPr>
          </a:p>
        </p:txBody>
      </p:sp>
      <p:pic>
        <p:nvPicPr>
          <p:cNvPr id="357" name="Google Shape;357;g26bb4fbe5a0_0_95"/>
          <p:cNvPicPr preferRelativeResize="0"/>
          <p:nvPr/>
        </p:nvPicPr>
        <p:blipFill>
          <a:blip r:embed="rId4">
            <a:alphaModFix/>
          </a:blip>
          <a:stretch>
            <a:fillRect/>
          </a:stretch>
        </p:blipFill>
        <p:spPr>
          <a:xfrm>
            <a:off x="2509775" y="1745250"/>
            <a:ext cx="5099950" cy="750750"/>
          </a:xfrm>
          <a:prstGeom prst="rect">
            <a:avLst/>
          </a:prstGeom>
          <a:noFill/>
          <a:ln>
            <a:noFill/>
          </a:ln>
        </p:spPr>
      </p:pic>
      <p:sp>
        <p:nvSpPr>
          <p:cNvPr id="358" name="Google Shape;358;g26bb4fbe5a0_0_95"/>
          <p:cNvSpPr txBox="1"/>
          <p:nvPr/>
        </p:nvSpPr>
        <p:spPr>
          <a:xfrm>
            <a:off x="2433575" y="1441525"/>
            <a:ext cx="173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Gowun Batang"/>
                <a:ea typeface="Gowun Batang"/>
                <a:cs typeface="Gowun Batang"/>
                <a:sym typeface="Gowun Batang"/>
              </a:rPr>
              <a:t>value_counts()</a:t>
            </a:r>
            <a:endParaRPr b="1" sz="1200">
              <a:solidFill>
                <a:schemeClr val="dk1"/>
              </a:solidFill>
              <a:latin typeface="Gowun Batang"/>
              <a:ea typeface="Gowun Batang"/>
              <a:cs typeface="Gowun Batang"/>
              <a:sym typeface="Gowun Batang"/>
            </a:endParaRPr>
          </a:p>
        </p:txBody>
      </p:sp>
      <p:sp>
        <p:nvSpPr>
          <p:cNvPr id="359" name="Google Shape;359;g26bb4fbe5a0_0_95"/>
          <p:cNvSpPr/>
          <p:nvPr/>
        </p:nvSpPr>
        <p:spPr>
          <a:xfrm>
            <a:off x="2256975" y="3141538"/>
            <a:ext cx="16731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Sex 값 분포</a:t>
            </a:r>
            <a:endParaRPr b="1" sz="1300">
              <a:solidFill>
                <a:schemeClr val="lt1"/>
              </a:solidFill>
              <a:latin typeface="Gowun Batang"/>
              <a:ea typeface="Gowun Batang"/>
              <a:cs typeface="Gowun Batang"/>
              <a:sym typeface="Gowun Batang"/>
            </a:endParaRPr>
          </a:p>
        </p:txBody>
      </p:sp>
      <p:sp>
        <p:nvSpPr>
          <p:cNvPr id="360" name="Google Shape;360;g26bb4fbe5a0_0_95"/>
          <p:cNvSpPr/>
          <p:nvPr/>
        </p:nvSpPr>
        <p:spPr>
          <a:xfrm>
            <a:off x="2256975" y="3411188"/>
            <a:ext cx="1673100" cy="5178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male : 577</a:t>
            </a:r>
            <a:endParaRPr b="1" sz="1100">
              <a:solidFill>
                <a:schemeClr val="dk1"/>
              </a:solidFill>
              <a:latin typeface="Gowun Batang"/>
              <a:ea typeface="Gowun Batang"/>
              <a:cs typeface="Gowun Batang"/>
              <a:sym typeface="Gowun Batang"/>
            </a:endParaRPr>
          </a:p>
        </p:txBody>
      </p:sp>
      <p:sp>
        <p:nvSpPr>
          <p:cNvPr id="361" name="Google Shape;361;g26bb4fbe5a0_0_95"/>
          <p:cNvSpPr/>
          <p:nvPr/>
        </p:nvSpPr>
        <p:spPr>
          <a:xfrm>
            <a:off x="2256975" y="3950437"/>
            <a:ext cx="1673100" cy="5178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fe</a:t>
            </a:r>
            <a:r>
              <a:rPr b="1" lang="ko" sz="1100">
                <a:solidFill>
                  <a:schemeClr val="dk1"/>
                </a:solidFill>
                <a:latin typeface="Gowun Batang"/>
                <a:ea typeface="Gowun Batang"/>
                <a:cs typeface="Gowun Batang"/>
                <a:sym typeface="Gowun Batang"/>
              </a:rPr>
              <a:t>male : 314</a:t>
            </a:r>
            <a:endParaRPr b="1" sz="1100">
              <a:solidFill>
                <a:schemeClr val="dk1"/>
              </a:solidFill>
              <a:latin typeface="Gowun Batang"/>
              <a:ea typeface="Gowun Batang"/>
              <a:cs typeface="Gowun Batang"/>
              <a:sym typeface="Gowun Batang"/>
            </a:endParaRPr>
          </a:p>
        </p:txBody>
      </p:sp>
      <p:sp>
        <p:nvSpPr>
          <p:cNvPr id="362" name="Google Shape;362;g26bb4fbe5a0_0_95"/>
          <p:cNvSpPr/>
          <p:nvPr/>
        </p:nvSpPr>
        <p:spPr>
          <a:xfrm>
            <a:off x="4223200" y="3141538"/>
            <a:ext cx="16731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r>
              <a:rPr b="1" lang="ko" sz="1100">
                <a:solidFill>
                  <a:schemeClr val="lt1"/>
                </a:solidFill>
                <a:latin typeface="Gowun Batang"/>
                <a:ea typeface="Gowun Batang"/>
                <a:cs typeface="Gowun Batang"/>
                <a:sym typeface="Gowun Batang"/>
              </a:rPr>
              <a:t> 값 분포</a:t>
            </a:r>
            <a:endParaRPr b="1" sz="1300">
              <a:solidFill>
                <a:schemeClr val="lt1"/>
              </a:solidFill>
              <a:latin typeface="Gowun Batang"/>
              <a:ea typeface="Gowun Batang"/>
              <a:cs typeface="Gowun Batang"/>
              <a:sym typeface="Gowun Batang"/>
            </a:endParaRPr>
          </a:p>
        </p:txBody>
      </p:sp>
      <p:sp>
        <p:nvSpPr>
          <p:cNvPr id="363" name="Google Shape;363;g26bb4fbe5a0_0_95"/>
          <p:cNvSpPr/>
          <p:nvPr/>
        </p:nvSpPr>
        <p:spPr>
          <a:xfrm>
            <a:off x="4223200" y="3411163"/>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 </a:t>
            </a:r>
            <a:r>
              <a:rPr b="1" lang="ko" sz="1100">
                <a:solidFill>
                  <a:schemeClr val="dk1"/>
                </a:solidFill>
                <a:latin typeface="Gowun Batang"/>
                <a:ea typeface="Gowun Batang"/>
                <a:cs typeface="Gowun Batang"/>
                <a:sym typeface="Gowun Batang"/>
              </a:rPr>
              <a:t>: 687</a:t>
            </a:r>
            <a:endParaRPr b="1" sz="1100">
              <a:solidFill>
                <a:schemeClr val="dk1"/>
              </a:solidFill>
              <a:latin typeface="Gowun Batang"/>
              <a:ea typeface="Gowun Batang"/>
              <a:cs typeface="Gowun Batang"/>
              <a:sym typeface="Gowun Batang"/>
            </a:endParaRPr>
          </a:p>
        </p:txBody>
      </p:sp>
      <p:sp>
        <p:nvSpPr>
          <p:cNvPr id="364" name="Google Shape;364;g26bb4fbe5a0_0_95"/>
          <p:cNvSpPr/>
          <p:nvPr/>
        </p:nvSpPr>
        <p:spPr>
          <a:xfrm>
            <a:off x="4223200" y="3680788"/>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G6</a:t>
            </a:r>
            <a:r>
              <a:rPr b="1" lang="ko" sz="1100">
                <a:solidFill>
                  <a:schemeClr val="dk1"/>
                </a:solidFill>
                <a:latin typeface="Gowun Batang"/>
                <a:ea typeface="Gowun Batang"/>
                <a:cs typeface="Gowun Batang"/>
                <a:sym typeface="Gowun Batang"/>
              </a:rPr>
              <a:t> : 4</a:t>
            </a:r>
            <a:endParaRPr b="1" sz="1100">
              <a:solidFill>
                <a:schemeClr val="dk1"/>
              </a:solidFill>
              <a:latin typeface="Gowun Batang"/>
              <a:ea typeface="Gowun Batang"/>
              <a:cs typeface="Gowun Batang"/>
              <a:sym typeface="Gowun Batang"/>
            </a:endParaRPr>
          </a:p>
        </p:txBody>
      </p:sp>
      <p:sp>
        <p:nvSpPr>
          <p:cNvPr id="365" name="Google Shape;365;g26bb4fbe5a0_0_95"/>
          <p:cNvSpPr/>
          <p:nvPr/>
        </p:nvSpPr>
        <p:spPr>
          <a:xfrm>
            <a:off x="4223200" y="3950413"/>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C23, C25, C27</a:t>
            </a:r>
            <a:r>
              <a:rPr b="1" lang="ko" sz="1100">
                <a:solidFill>
                  <a:schemeClr val="dk1"/>
                </a:solidFill>
                <a:latin typeface="Gowun Batang"/>
                <a:ea typeface="Gowun Batang"/>
                <a:cs typeface="Gowun Batang"/>
                <a:sym typeface="Gowun Batang"/>
              </a:rPr>
              <a:t> : 4</a:t>
            </a:r>
            <a:endParaRPr b="1" sz="1100">
              <a:solidFill>
                <a:schemeClr val="dk1"/>
              </a:solidFill>
              <a:latin typeface="Gowun Batang"/>
              <a:ea typeface="Gowun Batang"/>
              <a:cs typeface="Gowun Batang"/>
              <a:sym typeface="Gowun Batang"/>
            </a:endParaRPr>
          </a:p>
        </p:txBody>
      </p:sp>
      <p:sp>
        <p:nvSpPr>
          <p:cNvPr id="366" name="Google Shape;366;g26bb4fbe5a0_0_95"/>
          <p:cNvSpPr/>
          <p:nvPr/>
        </p:nvSpPr>
        <p:spPr>
          <a:xfrm>
            <a:off x="4223200" y="4220038"/>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B96, B98</a:t>
            </a:r>
            <a:r>
              <a:rPr b="1" lang="ko" sz="1100">
                <a:solidFill>
                  <a:schemeClr val="dk1"/>
                </a:solidFill>
                <a:latin typeface="Gowun Batang"/>
                <a:ea typeface="Gowun Batang"/>
                <a:cs typeface="Gowun Batang"/>
                <a:sym typeface="Gowun Batang"/>
              </a:rPr>
              <a:t> : 4</a:t>
            </a:r>
            <a:endParaRPr b="1" sz="1100">
              <a:solidFill>
                <a:schemeClr val="dk1"/>
              </a:solidFill>
              <a:latin typeface="Gowun Batang"/>
              <a:ea typeface="Gowun Batang"/>
              <a:cs typeface="Gowun Batang"/>
              <a:sym typeface="Gowun Batang"/>
            </a:endParaRPr>
          </a:p>
        </p:txBody>
      </p:sp>
      <p:sp>
        <p:nvSpPr>
          <p:cNvPr id="367" name="Google Shape;367;g26bb4fbe5a0_0_95"/>
          <p:cNvSpPr/>
          <p:nvPr/>
        </p:nvSpPr>
        <p:spPr>
          <a:xfrm>
            <a:off x="6265625" y="3141538"/>
            <a:ext cx="1673100" cy="248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Embarked</a:t>
            </a:r>
            <a:r>
              <a:rPr b="1" lang="ko" sz="1100">
                <a:solidFill>
                  <a:schemeClr val="lt1"/>
                </a:solidFill>
                <a:latin typeface="Gowun Batang"/>
                <a:ea typeface="Gowun Batang"/>
                <a:cs typeface="Gowun Batang"/>
                <a:sym typeface="Gowun Batang"/>
              </a:rPr>
              <a:t> 값 분포</a:t>
            </a:r>
            <a:endParaRPr b="1" sz="1300">
              <a:solidFill>
                <a:schemeClr val="lt1"/>
              </a:solidFill>
              <a:latin typeface="Gowun Batang"/>
              <a:ea typeface="Gowun Batang"/>
              <a:cs typeface="Gowun Batang"/>
              <a:sym typeface="Gowun Batang"/>
            </a:endParaRPr>
          </a:p>
        </p:txBody>
      </p:sp>
      <p:sp>
        <p:nvSpPr>
          <p:cNvPr id="368" name="Google Shape;368;g26bb4fbe5a0_0_95"/>
          <p:cNvSpPr/>
          <p:nvPr/>
        </p:nvSpPr>
        <p:spPr>
          <a:xfrm>
            <a:off x="6265625" y="3411163"/>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S</a:t>
            </a:r>
            <a:r>
              <a:rPr b="1" lang="ko" sz="1100">
                <a:solidFill>
                  <a:schemeClr val="dk1"/>
                </a:solidFill>
                <a:latin typeface="Gowun Batang"/>
                <a:ea typeface="Gowun Batang"/>
                <a:cs typeface="Gowun Batang"/>
                <a:sym typeface="Gowun Batang"/>
              </a:rPr>
              <a:t> : 644</a:t>
            </a:r>
            <a:endParaRPr b="1" sz="1100">
              <a:solidFill>
                <a:schemeClr val="dk1"/>
              </a:solidFill>
              <a:latin typeface="Gowun Batang"/>
              <a:ea typeface="Gowun Batang"/>
              <a:cs typeface="Gowun Batang"/>
              <a:sym typeface="Gowun Batang"/>
            </a:endParaRPr>
          </a:p>
        </p:txBody>
      </p:sp>
      <p:sp>
        <p:nvSpPr>
          <p:cNvPr id="369" name="Google Shape;369;g26bb4fbe5a0_0_95"/>
          <p:cNvSpPr/>
          <p:nvPr/>
        </p:nvSpPr>
        <p:spPr>
          <a:xfrm>
            <a:off x="6265625" y="3680788"/>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a:t>
            </a:r>
            <a:r>
              <a:rPr b="1" lang="ko" sz="1100">
                <a:solidFill>
                  <a:schemeClr val="dk1"/>
                </a:solidFill>
                <a:latin typeface="Gowun Batang"/>
                <a:ea typeface="Gowun Batang"/>
                <a:cs typeface="Gowun Batang"/>
                <a:sym typeface="Gowun Batang"/>
              </a:rPr>
              <a:t> : 168</a:t>
            </a:r>
            <a:endParaRPr b="1" sz="1100">
              <a:solidFill>
                <a:schemeClr val="dk1"/>
              </a:solidFill>
              <a:latin typeface="Gowun Batang"/>
              <a:ea typeface="Gowun Batang"/>
              <a:cs typeface="Gowun Batang"/>
              <a:sym typeface="Gowun Batang"/>
            </a:endParaRPr>
          </a:p>
        </p:txBody>
      </p:sp>
      <p:sp>
        <p:nvSpPr>
          <p:cNvPr id="370" name="Google Shape;370;g26bb4fbe5a0_0_95"/>
          <p:cNvSpPr/>
          <p:nvPr/>
        </p:nvSpPr>
        <p:spPr>
          <a:xfrm>
            <a:off x="6265625" y="3950413"/>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Q</a:t>
            </a:r>
            <a:r>
              <a:rPr b="1" lang="ko" sz="1100">
                <a:solidFill>
                  <a:schemeClr val="dk1"/>
                </a:solidFill>
                <a:latin typeface="Gowun Batang"/>
                <a:ea typeface="Gowun Batang"/>
                <a:cs typeface="Gowun Batang"/>
                <a:sym typeface="Gowun Batang"/>
              </a:rPr>
              <a:t> : 77</a:t>
            </a:r>
            <a:endParaRPr b="1" sz="1100">
              <a:solidFill>
                <a:schemeClr val="dk1"/>
              </a:solidFill>
              <a:latin typeface="Gowun Batang"/>
              <a:ea typeface="Gowun Batang"/>
              <a:cs typeface="Gowun Batang"/>
              <a:sym typeface="Gowun Batang"/>
            </a:endParaRPr>
          </a:p>
        </p:txBody>
      </p:sp>
      <p:sp>
        <p:nvSpPr>
          <p:cNvPr id="371" name="Google Shape;371;g26bb4fbe5a0_0_95"/>
          <p:cNvSpPr/>
          <p:nvPr/>
        </p:nvSpPr>
        <p:spPr>
          <a:xfrm>
            <a:off x="6265625" y="4220038"/>
            <a:ext cx="1673100" cy="248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a:t>
            </a:r>
            <a:r>
              <a:rPr b="1" lang="ko" sz="1100">
                <a:solidFill>
                  <a:schemeClr val="dk1"/>
                </a:solidFill>
                <a:latin typeface="Gowun Batang"/>
                <a:ea typeface="Gowun Batang"/>
                <a:cs typeface="Gowun Batang"/>
                <a:sym typeface="Gowun Batang"/>
              </a:rPr>
              <a:t> : 2</a:t>
            </a:r>
            <a:endParaRPr b="1" sz="1100">
              <a:solidFill>
                <a:schemeClr val="dk1"/>
              </a:solidFill>
              <a:latin typeface="Gowun Batang"/>
              <a:ea typeface="Gowun Batang"/>
              <a:cs typeface="Gowun Batang"/>
              <a:sym typeface="Gowun Batang"/>
            </a:endParaRPr>
          </a:p>
        </p:txBody>
      </p:sp>
      <p:sp>
        <p:nvSpPr>
          <p:cNvPr id="372" name="Google Shape;372;g26bb4fbe5a0_0_95"/>
          <p:cNvSpPr/>
          <p:nvPr/>
        </p:nvSpPr>
        <p:spPr>
          <a:xfrm>
            <a:off x="4905550" y="2672000"/>
            <a:ext cx="308400" cy="369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6bb4fbe5a0_0_428"/>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8" name="Google Shape;378;g26bb4fbe5a0_0_428"/>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79" name="Google Shape;379;g26bb4fbe5a0_0_428"/>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80" name="Google Shape;380;g26bb4fbe5a0_0_428"/>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pic>
        <p:nvPicPr>
          <p:cNvPr id="381" name="Google Shape;381;g26bb4fbe5a0_0_428"/>
          <p:cNvPicPr preferRelativeResize="0"/>
          <p:nvPr/>
        </p:nvPicPr>
        <p:blipFill>
          <a:blip r:embed="rId4">
            <a:alphaModFix/>
          </a:blip>
          <a:stretch>
            <a:fillRect/>
          </a:stretch>
        </p:blipFill>
        <p:spPr>
          <a:xfrm>
            <a:off x="1325350" y="1291850"/>
            <a:ext cx="2318124" cy="1589269"/>
          </a:xfrm>
          <a:prstGeom prst="rect">
            <a:avLst/>
          </a:prstGeom>
          <a:noFill/>
          <a:ln>
            <a:noFill/>
          </a:ln>
        </p:spPr>
      </p:pic>
      <p:pic>
        <p:nvPicPr>
          <p:cNvPr id="382" name="Google Shape;382;g26bb4fbe5a0_0_428"/>
          <p:cNvPicPr preferRelativeResize="0"/>
          <p:nvPr/>
        </p:nvPicPr>
        <p:blipFill>
          <a:blip r:embed="rId5">
            <a:alphaModFix/>
          </a:blip>
          <a:stretch>
            <a:fillRect/>
          </a:stretch>
        </p:blipFill>
        <p:spPr>
          <a:xfrm>
            <a:off x="3778567" y="1291850"/>
            <a:ext cx="2318124" cy="1589275"/>
          </a:xfrm>
          <a:prstGeom prst="rect">
            <a:avLst/>
          </a:prstGeom>
          <a:noFill/>
          <a:ln>
            <a:noFill/>
          </a:ln>
        </p:spPr>
      </p:pic>
      <p:pic>
        <p:nvPicPr>
          <p:cNvPr id="383" name="Google Shape;383;g26bb4fbe5a0_0_428"/>
          <p:cNvPicPr preferRelativeResize="0"/>
          <p:nvPr/>
        </p:nvPicPr>
        <p:blipFill>
          <a:blip r:embed="rId6">
            <a:alphaModFix/>
          </a:blip>
          <a:stretch>
            <a:fillRect/>
          </a:stretch>
        </p:blipFill>
        <p:spPr>
          <a:xfrm>
            <a:off x="6151206" y="1291850"/>
            <a:ext cx="2846094" cy="1589268"/>
          </a:xfrm>
          <a:prstGeom prst="rect">
            <a:avLst/>
          </a:prstGeom>
          <a:noFill/>
          <a:ln>
            <a:noFill/>
          </a:ln>
        </p:spPr>
      </p:pic>
      <p:sp>
        <p:nvSpPr>
          <p:cNvPr id="384" name="Google Shape;384;g26bb4fbe5a0_0_428"/>
          <p:cNvSpPr txBox="1"/>
          <p:nvPr/>
        </p:nvSpPr>
        <p:spPr>
          <a:xfrm>
            <a:off x="1400825" y="2781050"/>
            <a:ext cx="2453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남성 : 전체 인원 중 18.8% 생존</a:t>
            </a:r>
            <a:endParaRPr b="1" sz="12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여성 : 전체 인원 중 74.2% 생존 </a:t>
            </a:r>
            <a:endParaRPr b="1" sz="1200">
              <a:solidFill>
                <a:srgbClr val="19264B"/>
              </a:solidFill>
              <a:latin typeface="Gowun Dodum"/>
              <a:ea typeface="Gowun Dodum"/>
              <a:cs typeface="Gowun Dodum"/>
              <a:sym typeface="Gowun Dodum"/>
            </a:endParaRPr>
          </a:p>
        </p:txBody>
      </p:sp>
      <p:sp>
        <p:nvSpPr>
          <p:cNvPr id="385" name="Google Shape;385;g26bb4fbe5a0_0_428"/>
          <p:cNvSpPr txBox="1"/>
          <p:nvPr/>
        </p:nvSpPr>
        <p:spPr>
          <a:xfrm>
            <a:off x="3853925" y="2781050"/>
            <a:ext cx="2453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3등실이 타 등실에 비해</a:t>
            </a:r>
            <a:endParaRPr b="1" sz="12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생존 확률이 많이 떨어짐</a:t>
            </a:r>
            <a:endParaRPr b="1" sz="1200">
              <a:solidFill>
                <a:schemeClr val="dk1"/>
              </a:solidFill>
              <a:latin typeface="Gowun Dodum"/>
              <a:ea typeface="Gowun Dodum"/>
              <a:cs typeface="Gowun Dodum"/>
              <a:sym typeface="Gowun Dodum"/>
            </a:endParaRPr>
          </a:p>
        </p:txBody>
      </p:sp>
      <p:sp>
        <p:nvSpPr>
          <p:cNvPr id="386" name="Google Shape;386;g26bb4fbe5a0_0_428"/>
          <p:cNvSpPr txBox="1"/>
          <p:nvPr/>
        </p:nvSpPr>
        <p:spPr>
          <a:xfrm>
            <a:off x="6307025" y="2781050"/>
            <a:ext cx="26904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Baby, elderly female의 생존 확률 높음</a:t>
            </a:r>
            <a:endParaRPr b="1" sz="12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child female는 생존 확률 낮음</a:t>
            </a:r>
            <a:endParaRPr b="1" sz="1200">
              <a:solidFill>
                <a:schemeClr val="dk1"/>
              </a:solidFill>
              <a:latin typeface="Gowun Dodum"/>
              <a:ea typeface="Gowun Dodum"/>
              <a:cs typeface="Gowun Dodum"/>
              <a:sym typeface="Gowun Dodum"/>
            </a:endParaRPr>
          </a:p>
        </p:txBody>
      </p:sp>
      <p:sp>
        <p:nvSpPr>
          <p:cNvPr id="387" name="Google Shape;387;g26bb4fbe5a0_0_428"/>
          <p:cNvSpPr txBox="1"/>
          <p:nvPr/>
        </p:nvSpPr>
        <p:spPr>
          <a:xfrm>
            <a:off x="1513800" y="912600"/>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데이터 분석</a:t>
            </a:r>
            <a:endParaRPr b="1" sz="1700">
              <a:solidFill>
                <a:schemeClr val="dk1"/>
              </a:solidFill>
              <a:latin typeface="Gowun Dodum"/>
              <a:ea typeface="Gowun Dodum"/>
              <a:cs typeface="Gowun Dodum"/>
              <a:sym typeface="Gowun Dodum"/>
            </a:endParaRPr>
          </a:p>
        </p:txBody>
      </p:sp>
      <p:sp>
        <p:nvSpPr>
          <p:cNvPr id="388" name="Google Shape;388;g26bb4fbe5a0_0_428"/>
          <p:cNvSpPr txBox="1"/>
          <p:nvPr/>
        </p:nvSpPr>
        <p:spPr>
          <a:xfrm>
            <a:off x="2537650" y="4105750"/>
            <a:ext cx="53136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600">
                <a:solidFill>
                  <a:srgbClr val="980000"/>
                </a:solidFill>
                <a:latin typeface="Gowun Dodum"/>
                <a:ea typeface="Gowun Dodum"/>
                <a:cs typeface="Gowun Dodum"/>
                <a:sym typeface="Gowun Dodum"/>
              </a:rPr>
              <a:t>Sex, Age, Pclass가 생존을 좌우하는 중요한 피처임을 확인</a:t>
            </a:r>
            <a:endParaRPr b="1" sz="1600">
              <a:solidFill>
                <a:srgbClr val="980000"/>
              </a:solidFill>
              <a:latin typeface="Gowun Dodum"/>
              <a:ea typeface="Gowun Dodum"/>
              <a:cs typeface="Gowun Dodum"/>
              <a:sym typeface="Gowun Dodum"/>
            </a:endParaRPr>
          </a:p>
        </p:txBody>
      </p:sp>
      <p:sp>
        <p:nvSpPr>
          <p:cNvPr id="389" name="Google Shape;389;g26bb4fbe5a0_0_428"/>
          <p:cNvSpPr/>
          <p:nvPr/>
        </p:nvSpPr>
        <p:spPr>
          <a:xfrm>
            <a:off x="4913500" y="3647175"/>
            <a:ext cx="561900" cy="309300"/>
          </a:xfrm>
          <a:prstGeom prst="downArrow">
            <a:avLst>
              <a:gd fmla="val 50000" name="adj1"/>
              <a:gd fmla="val 50000" name="adj2"/>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6bb4fbe5a0_0_0"/>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5" name="Google Shape;395;g26bb4fbe5a0_0_0"/>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396" name="Google Shape;396;g26bb4fbe5a0_0_0"/>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397" name="Google Shape;397;g26bb4fbe5a0_0_0"/>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398" name="Google Shape;398;g26bb4fbe5a0_0_0"/>
          <p:cNvSpPr txBox="1"/>
          <p:nvPr/>
        </p:nvSpPr>
        <p:spPr>
          <a:xfrm>
            <a:off x="1408975" y="899913"/>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Null 값 처리</a:t>
            </a:r>
            <a:endParaRPr b="1" sz="1700">
              <a:solidFill>
                <a:schemeClr val="dk1"/>
              </a:solidFill>
              <a:latin typeface="Gowun Dodum"/>
              <a:ea typeface="Gowun Dodum"/>
              <a:cs typeface="Gowun Dodum"/>
              <a:sym typeface="Gowun Dodum"/>
            </a:endParaRPr>
          </a:p>
        </p:txBody>
      </p:sp>
      <p:sp>
        <p:nvSpPr>
          <p:cNvPr id="399" name="Google Shape;399;g26bb4fbe5a0_0_0"/>
          <p:cNvSpPr/>
          <p:nvPr/>
        </p:nvSpPr>
        <p:spPr>
          <a:xfrm>
            <a:off x="5386049" y="2752276"/>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00" name="Google Shape;400;g26bb4fbe5a0_0_0"/>
          <p:cNvSpPr/>
          <p:nvPr/>
        </p:nvSpPr>
        <p:spPr>
          <a:xfrm>
            <a:off x="5386049" y="301150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C23</a:t>
            </a:r>
            <a:endParaRPr b="1" sz="1100">
              <a:solidFill>
                <a:schemeClr val="dk1"/>
              </a:solidFill>
              <a:latin typeface="Gowun Batang"/>
              <a:ea typeface="Gowun Batang"/>
              <a:cs typeface="Gowun Batang"/>
              <a:sym typeface="Gowun Batang"/>
            </a:endParaRPr>
          </a:p>
        </p:txBody>
      </p:sp>
      <p:sp>
        <p:nvSpPr>
          <p:cNvPr id="401" name="Google Shape;401;g26bb4fbe5a0_0_0"/>
          <p:cNvSpPr/>
          <p:nvPr/>
        </p:nvSpPr>
        <p:spPr>
          <a:xfrm>
            <a:off x="5386049" y="327074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Null</a:t>
            </a:r>
            <a:endParaRPr b="1" sz="1100">
              <a:solidFill>
                <a:schemeClr val="dk1"/>
              </a:solidFill>
              <a:latin typeface="Gowun Batang"/>
              <a:ea typeface="Gowun Batang"/>
              <a:cs typeface="Gowun Batang"/>
              <a:sym typeface="Gowun Batang"/>
            </a:endParaRPr>
          </a:p>
        </p:txBody>
      </p:sp>
      <p:sp>
        <p:nvSpPr>
          <p:cNvPr id="402" name="Google Shape;402;g26bb4fbe5a0_0_0"/>
          <p:cNvSpPr/>
          <p:nvPr/>
        </p:nvSpPr>
        <p:spPr>
          <a:xfrm>
            <a:off x="5386049" y="3533276"/>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Q31</a:t>
            </a:r>
            <a:endParaRPr b="1" sz="1100">
              <a:solidFill>
                <a:schemeClr val="dk1"/>
              </a:solidFill>
              <a:latin typeface="Gowun Batang"/>
              <a:ea typeface="Gowun Batang"/>
              <a:cs typeface="Gowun Batang"/>
              <a:sym typeface="Gowun Batang"/>
            </a:endParaRPr>
          </a:p>
        </p:txBody>
      </p:sp>
      <p:sp>
        <p:nvSpPr>
          <p:cNvPr id="403" name="Google Shape;403;g26bb4fbe5a0_0_0"/>
          <p:cNvSpPr/>
          <p:nvPr/>
        </p:nvSpPr>
        <p:spPr>
          <a:xfrm>
            <a:off x="7283231" y="2748975"/>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04" name="Google Shape;404;g26bb4fbe5a0_0_0"/>
          <p:cNvSpPr/>
          <p:nvPr/>
        </p:nvSpPr>
        <p:spPr>
          <a:xfrm>
            <a:off x="7283231" y="300820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C23</a:t>
            </a:r>
            <a:endParaRPr b="1" sz="1100">
              <a:solidFill>
                <a:srgbClr val="0000FF"/>
              </a:solidFill>
              <a:latin typeface="Gowun Batang"/>
              <a:ea typeface="Gowun Batang"/>
              <a:cs typeface="Gowun Batang"/>
              <a:sym typeface="Gowun Batang"/>
            </a:endParaRPr>
          </a:p>
        </p:txBody>
      </p:sp>
      <p:sp>
        <p:nvSpPr>
          <p:cNvPr id="405" name="Google Shape;405;g26bb4fbe5a0_0_0"/>
          <p:cNvSpPr/>
          <p:nvPr/>
        </p:nvSpPr>
        <p:spPr>
          <a:xfrm>
            <a:off x="7283231" y="326744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rgbClr val="0000FF"/>
                </a:solidFill>
                <a:latin typeface="Gowun Batang"/>
                <a:ea typeface="Gowun Batang"/>
                <a:cs typeface="Gowun Batang"/>
                <a:sym typeface="Gowun Batang"/>
              </a:rPr>
              <a:t>N</a:t>
            </a:r>
            <a:endParaRPr b="1" sz="1100">
              <a:solidFill>
                <a:srgbClr val="0000FF"/>
              </a:solidFill>
              <a:latin typeface="Gowun Batang"/>
              <a:ea typeface="Gowun Batang"/>
              <a:cs typeface="Gowun Batang"/>
              <a:sym typeface="Gowun Batang"/>
            </a:endParaRPr>
          </a:p>
        </p:txBody>
      </p:sp>
      <p:sp>
        <p:nvSpPr>
          <p:cNvPr id="406" name="Google Shape;406;g26bb4fbe5a0_0_0"/>
          <p:cNvSpPr/>
          <p:nvPr/>
        </p:nvSpPr>
        <p:spPr>
          <a:xfrm>
            <a:off x="7283231" y="3529976"/>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Q31</a:t>
            </a:r>
            <a:endParaRPr b="1" sz="1100">
              <a:solidFill>
                <a:srgbClr val="0000FF"/>
              </a:solidFill>
              <a:latin typeface="Gowun Batang"/>
              <a:ea typeface="Gowun Batang"/>
              <a:cs typeface="Gowun Batang"/>
              <a:sym typeface="Gowun Batang"/>
            </a:endParaRPr>
          </a:p>
        </p:txBody>
      </p:sp>
      <p:pic>
        <p:nvPicPr>
          <p:cNvPr id="407" name="Google Shape;407;g26bb4fbe5a0_0_0"/>
          <p:cNvPicPr preferRelativeResize="0"/>
          <p:nvPr/>
        </p:nvPicPr>
        <p:blipFill>
          <a:blip r:embed="rId4">
            <a:alphaModFix/>
          </a:blip>
          <a:stretch>
            <a:fillRect/>
          </a:stretch>
        </p:blipFill>
        <p:spPr>
          <a:xfrm>
            <a:off x="1505775" y="1276948"/>
            <a:ext cx="3904725" cy="1364425"/>
          </a:xfrm>
          <a:prstGeom prst="rect">
            <a:avLst/>
          </a:prstGeom>
          <a:noFill/>
          <a:ln>
            <a:noFill/>
          </a:ln>
        </p:spPr>
      </p:pic>
      <p:sp>
        <p:nvSpPr>
          <p:cNvPr id="408" name="Google Shape;408;g26bb4fbe5a0_0_0"/>
          <p:cNvSpPr/>
          <p:nvPr/>
        </p:nvSpPr>
        <p:spPr>
          <a:xfrm>
            <a:off x="1886775" y="2748963"/>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Age</a:t>
            </a:r>
            <a:endParaRPr b="1" sz="1300">
              <a:solidFill>
                <a:schemeClr val="lt1"/>
              </a:solidFill>
              <a:latin typeface="Gowun Batang"/>
              <a:ea typeface="Gowun Batang"/>
              <a:cs typeface="Gowun Batang"/>
              <a:sym typeface="Gowun Batang"/>
            </a:endParaRPr>
          </a:p>
        </p:txBody>
      </p:sp>
      <p:sp>
        <p:nvSpPr>
          <p:cNvPr id="409" name="Google Shape;409;g26bb4fbe5a0_0_0"/>
          <p:cNvSpPr/>
          <p:nvPr/>
        </p:nvSpPr>
        <p:spPr>
          <a:xfrm>
            <a:off x="1886775" y="3011497"/>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21</a:t>
            </a:r>
            <a:endParaRPr b="1" sz="1100">
              <a:solidFill>
                <a:schemeClr val="dk1"/>
              </a:solidFill>
              <a:latin typeface="Gowun Batang"/>
              <a:ea typeface="Gowun Batang"/>
              <a:cs typeface="Gowun Batang"/>
              <a:sym typeface="Gowun Batang"/>
            </a:endParaRPr>
          </a:p>
        </p:txBody>
      </p:sp>
      <p:sp>
        <p:nvSpPr>
          <p:cNvPr id="410" name="Google Shape;410;g26bb4fbe5a0_0_0"/>
          <p:cNvSpPr/>
          <p:nvPr/>
        </p:nvSpPr>
        <p:spPr>
          <a:xfrm>
            <a:off x="1886775" y="3274031"/>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Null</a:t>
            </a:r>
            <a:endParaRPr b="1" sz="1100">
              <a:solidFill>
                <a:schemeClr val="dk1"/>
              </a:solidFill>
              <a:latin typeface="Gowun Batang"/>
              <a:ea typeface="Gowun Batang"/>
              <a:cs typeface="Gowun Batang"/>
              <a:sym typeface="Gowun Batang"/>
            </a:endParaRPr>
          </a:p>
        </p:txBody>
      </p:sp>
      <p:sp>
        <p:nvSpPr>
          <p:cNvPr id="411" name="Google Shape;411;g26bb4fbe5a0_0_0"/>
          <p:cNvSpPr/>
          <p:nvPr/>
        </p:nvSpPr>
        <p:spPr>
          <a:xfrm>
            <a:off x="1886775" y="3536564"/>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34</a:t>
            </a:r>
            <a:endParaRPr b="1" sz="1100">
              <a:solidFill>
                <a:schemeClr val="dk1"/>
              </a:solidFill>
              <a:latin typeface="Gowun Batang"/>
              <a:ea typeface="Gowun Batang"/>
              <a:cs typeface="Gowun Batang"/>
              <a:sym typeface="Gowun Batang"/>
            </a:endParaRPr>
          </a:p>
        </p:txBody>
      </p:sp>
      <p:sp>
        <p:nvSpPr>
          <p:cNvPr id="412" name="Google Shape;412;g26bb4fbe5a0_0_0"/>
          <p:cNvSpPr/>
          <p:nvPr/>
        </p:nvSpPr>
        <p:spPr>
          <a:xfrm>
            <a:off x="3707757" y="2748963"/>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Age</a:t>
            </a:r>
            <a:endParaRPr b="1" sz="1300">
              <a:solidFill>
                <a:schemeClr val="lt1"/>
              </a:solidFill>
              <a:latin typeface="Gowun Batang"/>
              <a:ea typeface="Gowun Batang"/>
              <a:cs typeface="Gowun Batang"/>
              <a:sym typeface="Gowun Batang"/>
            </a:endParaRPr>
          </a:p>
        </p:txBody>
      </p:sp>
      <p:sp>
        <p:nvSpPr>
          <p:cNvPr id="413" name="Google Shape;413;g26bb4fbe5a0_0_0"/>
          <p:cNvSpPr/>
          <p:nvPr/>
        </p:nvSpPr>
        <p:spPr>
          <a:xfrm>
            <a:off x="3707757" y="3011497"/>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21</a:t>
            </a:r>
            <a:endParaRPr b="1" sz="1100">
              <a:solidFill>
                <a:schemeClr val="dk1"/>
              </a:solidFill>
              <a:latin typeface="Gowun Batang"/>
              <a:ea typeface="Gowun Batang"/>
              <a:cs typeface="Gowun Batang"/>
              <a:sym typeface="Gowun Batang"/>
            </a:endParaRPr>
          </a:p>
        </p:txBody>
      </p:sp>
      <p:sp>
        <p:nvSpPr>
          <p:cNvPr id="414" name="Google Shape;414;g26bb4fbe5a0_0_0"/>
          <p:cNvSpPr/>
          <p:nvPr/>
        </p:nvSpPr>
        <p:spPr>
          <a:xfrm>
            <a:off x="3707757" y="3274031"/>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rgbClr val="0000FF"/>
                </a:solidFill>
                <a:latin typeface="Gowun Batang"/>
                <a:ea typeface="Gowun Batang"/>
                <a:cs typeface="Gowun Batang"/>
                <a:sym typeface="Gowun Batang"/>
              </a:rPr>
              <a:t>25</a:t>
            </a:r>
            <a:endParaRPr b="1" sz="1100">
              <a:solidFill>
                <a:srgbClr val="0000FF"/>
              </a:solidFill>
              <a:latin typeface="Gowun Batang"/>
              <a:ea typeface="Gowun Batang"/>
              <a:cs typeface="Gowun Batang"/>
              <a:sym typeface="Gowun Batang"/>
            </a:endParaRPr>
          </a:p>
        </p:txBody>
      </p:sp>
      <p:sp>
        <p:nvSpPr>
          <p:cNvPr id="415" name="Google Shape;415;g26bb4fbe5a0_0_0"/>
          <p:cNvSpPr/>
          <p:nvPr/>
        </p:nvSpPr>
        <p:spPr>
          <a:xfrm>
            <a:off x="3707757" y="3536564"/>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34</a:t>
            </a:r>
            <a:endParaRPr b="1" sz="1100">
              <a:solidFill>
                <a:schemeClr val="dk1"/>
              </a:solidFill>
              <a:latin typeface="Gowun Batang"/>
              <a:ea typeface="Gowun Batang"/>
              <a:cs typeface="Gowun Batang"/>
              <a:sym typeface="Gowun Batang"/>
            </a:endParaRPr>
          </a:p>
        </p:txBody>
      </p:sp>
      <p:sp>
        <p:nvSpPr>
          <p:cNvPr id="416" name="Google Shape;416;g26bb4fbe5a0_0_0"/>
          <p:cNvSpPr/>
          <p:nvPr/>
        </p:nvSpPr>
        <p:spPr>
          <a:xfrm>
            <a:off x="5386049" y="3967315"/>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Fare</a:t>
            </a:r>
            <a:endParaRPr b="1" sz="1300">
              <a:solidFill>
                <a:schemeClr val="lt1"/>
              </a:solidFill>
              <a:latin typeface="Gowun Batang"/>
              <a:ea typeface="Gowun Batang"/>
              <a:cs typeface="Gowun Batang"/>
              <a:sym typeface="Gowun Batang"/>
            </a:endParaRPr>
          </a:p>
        </p:txBody>
      </p:sp>
      <p:sp>
        <p:nvSpPr>
          <p:cNvPr id="417" name="Google Shape;417;g26bb4fbe5a0_0_0"/>
          <p:cNvSpPr/>
          <p:nvPr/>
        </p:nvSpPr>
        <p:spPr>
          <a:xfrm>
            <a:off x="5386049" y="422654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Null</a:t>
            </a:r>
            <a:endParaRPr b="1" sz="1100">
              <a:solidFill>
                <a:schemeClr val="dk1"/>
              </a:solidFill>
              <a:latin typeface="Gowun Batang"/>
              <a:ea typeface="Gowun Batang"/>
              <a:cs typeface="Gowun Batang"/>
              <a:sym typeface="Gowun Batang"/>
            </a:endParaRPr>
          </a:p>
        </p:txBody>
      </p:sp>
      <p:sp>
        <p:nvSpPr>
          <p:cNvPr id="418" name="Google Shape;418;g26bb4fbe5a0_0_0"/>
          <p:cNvSpPr/>
          <p:nvPr/>
        </p:nvSpPr>
        <p:spPr>
          <a:xfrm>
            <a:off x="5386049" y="448578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2</a:t>
            </a:r>
            <a:endParaRPr b="1" sz="1100">
              <a:solidFill>
                <a:schemeClr val="dk1"/>
              </a:solidFill>
              <a:latin typeface="Gowun Batang"/>
              <a:ea typeface="Gowun Batang"/>
              <a:cs typeface="Gowun Batang"/>
              <a:sym typeface="Gowun Batang"/>
            </a:endParaRPr>
          </a:p>
        </p:txBody>
      </p:sp>
      <p:sp>
        <p:nvSpPr>
          <p:cNvPr id="419" name="Google Shape;419;g26bb4fbe5a0_0_0"/>
          <p:cNvSpPr/>
          <p:nvPr/>
        </p:nvSpPr>
        <p:spPr>
          <a:xfrm>
            <a:off x="5386049" y="4748315"/>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1</a:t>
            </a:r>
            <a:endParaRPr b="1" sz="1100">
              <a:solidFill>
                <a:schemeClr val="dk1"/>
              </a:solidFill>
              <a:latin typeface="Gowun Batang"/>
              <a:ea typeface="Gowun Batang"/>
              <a:cs typeface="Gowun Batang"/>
              <a:sym typeface="Gowun Batang"/>
            </a:endParaRPr>
          </a:p>
        </p:txBody>
      </p:sp>
      <p:sp>
        <p:nvSpPr>
          <p:cNvPr id="420" name="Google Shape;420;g26bb4fbe5a0_0_0"/>
          <p:cNvSpPr/>
          <p:nvPr/>
        </p:nvSpPr>
        <p:spPr>
          <a:xfrm>
            <a:off x="7283231" y="3964015"/>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Fare</a:t>
            </a:r>
            <a:endParaRPr b="1" sz="1300">
              <a:solidFill>
                <a:schemeClr val="lt1"/>
              </a:solidFill>
              <a:latin typeface="Gowun Batang"/>
              <a:ea typeface="Gowun Batang"/>
              <a:cs typeface="Gowun Batang"/>
              <a:sym typeface="Gowun Batang"/>
            </a:endParaRPr>
          </a:p>
        </p:txBody>
      </p:sp>
      <p:sp>
        <p:nvSpPr>
          <p:cNvPr id="421" name="Google Shape;421;g26bb4fbe5a0_0_0"/>
          <p:cNvSpPr/>
          <p:nvPr/>
        </p:nvSpPr>
        <p:spPr>
          <a:xfrm>
            <a:off x="7283231" y="4223248"/>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rgbClr val="0000FF"/>
                </a:solidFill>
                <a:latin typeface="Gowun Batang"/>
                <a:ea typeface="Gowun Batang"/>
                <a:cs typeface="Gowun Batang"/>
                <a:sym typeface="Gowun Batang"/>
              </a:rPr>
              <a:t>N</a:t>
            </a:r>
            <a:endParaRPr b="1" sz="1100">
              <a:solidFill>
                <a:srgbClr val="0000FF"/>
              </a:solidFill>
              <a:latin typeface="Gowun Batang"/>
              <a:ea typeface="Gowun Batang"/>
              <a:cs typeface="Gowun Batang"/>
              <a:sym typeface="Gowun Batang"/>
            </a:endParaRPr>
          </a:p>
        </p:txBody>
      </p:sp>
      <p:sp>
        <p:nvSpPr>
          <p:cNvPr id="422" name="Google Shape;422;g26bb4fbe5a0_0_0"/>
          <p:cNvSpPr/>
          <p:nvPr/>
        </p:nvSpPr>
        <p:spPr>
          <a:xfrm>
            <a:off x="7283231" y="448248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2</a:t>
            </a:r>
            <a:endParaRPr b="1" sz="1100">
              <a:solidFill>
                <a:srgbClr val="0000FF"/>
              </a:solidFill>
              <a:latin typeface="Gowun Batang"/>
              <a:ea typeface="Gowun Batang"/>
              <a:cs typeface="Gowun Batang"/>
              <a:sym typeface="Gowun Batang"/>
            </a:endParaRPr>
          </a:p>
        </p:txBody>
      </p:sp>
      <p:sp>
        <p:nvSpPr>
          <p:cNvPr id="423" name="Google Shape;423;g26bb4fbe5a0_0_0"/>
          <p:cNvSpPr/>
          <p:nvPr/>
        </p:nvSpPr>
        <p:spPr>
          <a:xfrm>
            <a:off x="7283231" y="4745015"/>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1</a:t>
            </a:r>
            <a:endParaRPr b="1" sz="1100">
              <a:solidFill>
                <a:srgbClr val="0000FF"/>
              </a:solidFill>
              <a:latin typeface="Gowun Batang"/>
              <a:ea typeface="Gowun Batang"/>
              <a:cs typeface="Gowun Batang"/>
              <a:sym typeface="Gowun Batang"/>
            </a:endParaRPr>
          </a:p>
        </p:txBody>
      </p:sp>
      <p:sp>
        <p:nvSpPr>
          <p:cNvPr id="424" name="Google Shape;424;g26bb4fbe5a0_0_0"/>
          <p:cNvSpPr/>
          <p:nvPr/>
        </p:nvSpPr>
        <p:spPr>
          <a:xfrm>
            <a:off x="1886775" y="3964003"/>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Embarked</a:t>
            </a:r>
            <a:endParaRPr b="1" sz="1300">
              <a:solidFill>
                <a:schemeClr val="lt1"/>
              </a:solidFill>
              <a:latin typeface="Gowun Batang"/>
              <a:ea typeface="Gowun Batang"/>
              <a:cs typeface="Gowun Batang"/>
              <a:sym typeface="Gowun Batang"/>
            </a:endParaRPr>
          </a:p>
        </p:txBody>
      </p:sp>
      <p:sp>
        <p:nvSpPr>
          <p:cNvPr id="425" name="Google Shape;425;g26bb4fbe5a0_0_0"/>
          <p:cNvSpPr/>
          <p:nvPr/>
        </p:nvSpPr>
        <p:spPr>
          <a:xfrm>
            <a:off x="1886775" y="4226537"/>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a:t>
            </a:r>
            <a:endParaRPr b="1" sz="1100">
              <a:solidFill>
                <a:schemeClr val="dk1"/>
              </a:solidFill>
              <a:latin typeface="Gowun Batang"/>
              <a:ea typeface="Gowun Batang"/>
              <a:cs typeface="Gowun Batang"/>
              <a:sym typeface="Gowun Batang"/>
            </a:endParaRPr>
          </a:p>
        </p:txBody>
      </p:sp>
      <p:sp>
        <p:nvSpPr>
          <p:cNvPr id="426" name="Google Shape;426;g26bb4fbe5a0_0_0"/>
          <p:cNvSpPr/>
          <p:nvPr/>
        </p:nvSpPr>
        <p:spPr>
          <a:xfrm>
            <a:off x="1886775" y="4489070"/>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Q</a:t>
            </a:r>
            <a:endParaRPr b="1" sz="1100">
              <a:solidFill>
                <a:schemeClr val="dk1"/>
              </a:solidFill>
              <a:latin typeface="Gowun Batang"/>
              <a:ea typeface="Gowun Batang"/>
              <a:cs typeface="Gowun Batang"/>
              <a:sym typeface="Gowun Batang"/>
            </a:endParaRPr>
          </a:p>
        </p:txBody>
      </p:sp>
      <p:sp>
        <p:nvSpPr>
          <p:cNvPr id="427" name="Google Shape;427;g26bb4fbe5a0_0_0"/>
          <p:cNvSpPr/>
          <p:nvPr/>
        </p:nvSpPr>
        <p:spPr>
          <a:xfrm>
            <a:off x="1886775" y="4751604"/>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Null</a:t>
            </a:r>
            <a:endParaRPr b="1" sz="1100">
              <a:solidFill>
                <a:schemeClr val="dk1"/>
              </a:solidFill>
              <a:latin typeface="Gowun Batang"/>
              <a:ea typeface="Gowun Batang"/>
              <a:cs typeface="Gowun Batang"/>
              <a:sym typeface="Gowun Batang"/>
            </a:endParaRPr>
          </a:p>
        </p:txBody>
      </p:sp>
      <p:sp>
        <p:nvSpPr>
          <p:cNvPr id="428" name="Google Shape;428;g26bb4fbe5a0_0_0"/>
          <p:cNvSpPr/>
          <p:nvPr/>
        </p:nvSpPr>
        <p:spPr>
          <a:xfrm>
            <a:off x="3707757" y="3964003"/>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lt1"/>
                </a:solidFill>
                <a:latin typeface="Gowun Batang"/>
                <a:ea typeface="Gowun Batang"/>
                <a:cs typeface="Gowun Batang"/>
                <a:sym typeface="Gowun Batang"/>
              </a:rPr>
              <a:t>Embarked</a:t>
            </a:r>
            <a:endParaRPr b="1" sz="1100">
              <a:solidFill>
                <a:schemeClr val="lt1"/>
              </a:solidFill>
              <a:latin typeface="Gowun Batang"/>
              <a:ea typeface="Gowun Batang"/>
              <a:cs typeface="Gowun Batang"/>
              <a:sym typeface="Gowun Batang"/>
            </a:endParaRPr>
          </a:p>
        </p:txBody>
      </p:sp>
      <p:sp>
        <p:nvSpPr>
          <p:cNvPr id="429" name="Google Shape;429;g26bb4fbe5a0_0_0"/>
          <p:cNvSpPr/>
          <p:nvPr/>
        </p:nvSpPr>
        <p:spPr>
          <a:xfrm>
            <a:off x="3707757" y="4226537"/>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C</a:t>
            </a:r>
            <a:endParaRPr b="1" sz="1100">
              <a:solidFill>
                <a:schemeClr val="dk1"/>
              </a:solidFill>
              <a:latin typeface="Gowun Batang"/>
              <a:ea typeface="Gowun Batang"/>
              <a:cs typeface="Gowun Batang"/>
              <a:sym typeface="Gowun Batang"/>
            </a:endParaRPr>
          </a:p>
        </p:txBody>
      </p:sp>
      <p:sp>
        <p:nvSpPr>
          <p:cNvPr id="430" name="Google Shape;430;g26bb4fbe5a0_0_0"/>
          <p:cNvSpPr/>
          <p:nvPr/>
        </p:nvSpPr>
        <p:spPr>
          <a:xfrm>
            <a:off x="3707757" y="4489070"/>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dk1"/>
                </a:solidFill>
                <a:latin typeface="Gowun Batang"/>
                <a:ea typeface="Gowun Batang"/>
                <a:cs typeface="Gowun Batang"/>
                <a:sym typeface="Gowun Batang"/>
              </a:rPr>
              <a:t>Q</a:t>
            </a:r>
            <a:endParaRPr b="1" sz="1100">
              <a:solidFill>
                <a:srgbClr val="0000FF"/>
              </a:solidFill>
              <a:latin typeface="Gowun Batang"/>
              <a:ea typeface="Gowun Batang"/>
              <a:cs typeface="Gowun Batang"/>
              <a:sym typeface="Gowun Batang"/>
            </a:endParaRPr>
          </a:p>
        </p:txBody>
      </p:sp>
      <p:sp>
        <p:nvSpPr>
          <p:cNvPr id="431" name="Google Shape;431;g26bb4fbe5a0_0_0"/>
          <p:cNvSpPr/>
          <p:nvPr/>
        </p:nvSpPr>
        <p:spPr>
          <a:xfrm>
            <a:off x="3707757" y="4751604"/>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rgbClr val="0000FF"/>
                </a:solidFill>
                <a:latin typeface="Gowun Batang"/>
                <a:ea typeface="Gowun Batang"/>
                <a:cs typeface="Gowun Batang"/>
                <a:sym typeface="Gowun Batang"/>
              </a:rPr>
              <a:t>N</a:t>
            </a:r>
            <a:endParaRPr b="1" sz="1100">
              <a:solidFill>
                <a:srgbClr val="0000FF"/>
              </a:solidFill>
              <a:latin typeface="Gowun Batang"/>
              <a:ea typeface="Gowun Batang"/>
              <a:cs typeface="Gowun Batang"/>
              <a:sym typeface="Gowun Batang"/>
            </a:endParaRPr>
          </a:p>
        </p:txBody>
      </p:sp>
      <p:sp>
        <p:nvSpPr>
          <p:cNvPr id="432" name="Google Shape;432;g26bb4fbe5a0_0_0"/>
          <p:cNvSpPr txBox="1"/>
          <p:nvPr/>
        </p:nvSpPr>
        <p:spPr>
          <a:xfrm>
            <a:off x="5611500" y="1276950"/>
            <a:ext cx="3145200" cy="1241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9264B"/>
              </a:buClr>
              <a:buSzPts val="1200"/>
              <a:buFont typeface="Gowun Dodum"/>
              <a:buChar char="●"/>
            </a:pPr>
            <a:r>
              <a:rPr b="1" lang="ko" sz="1200">
                <a:solidFill>
                  <a:srgbClr val="19264B"/>
                </a:solidFill>
                <a:latin typeface="Gowun Dodum"/>
                <a:ea typeface="Gowun Dodum"/>
                <a:cs typeface="Gowun Dodum"/>
                <a:sym typeface="Gowun Dodum"/>
              </a:rPr>
              <a:t>Age 피처의 Null 값은 평균 값으로 고정</a:t>
            </a:r>
            <a:endParaRPr b="1" sz="1200">
              <a:solidFill>
                <a:srgbClr val="19264B"/>
              </a:solidFill>
              <a:latin typeface="Gowun Dodum"/>
              <a:ea typeface="Gowun Dodum"/>
              <a:cs typeface="Gowun Dodum"/>
              <a:sym typeface="Gowun Dodum"/>
            </a:endParaRPr>
          </a:p>
          <a:p>
            <a:pPr indent="-304800" lvl="0" marL="457200" rtl="0" algn="l">
              <a:lnSpc>
                <a:spcPct val="115000"/>
              </a:lnSpc>
              <a:spcBef>
                <a:spcPts val="0"/>
              </a:spcBef>
              <a:spcAft>
                <a:spcPts val="0"/>
              </a:spcAft>
              <a:buClr>
                <a:srgbClr val="19264B"/>
              </a:buClr>
              <a:buSzPts val="1200"/>
              <a:buFont typeface="Gowun Dodum"/>
              <a:buChar char="●"/>
            </a:pPr>
            <a:r>
              <a:rPr b="1" lang="ko" sz="1200">
                <a:solidFill>
                  <a:srgbClr val="19264B"/>
                </a:solidFill>
                <a:latin typeface="Gowun Dodum"/>
                <a:ea typeface="Gowun Dodum"/>
                <a:cs typeface="Gowun Dodum"/>
                <a:sym typeface="Gowun Dodum"/>
              </a:rPr>
              <a:t>Cabin 피처의 Null 값은 N으로 고정</a:t>
            </a:r>
            <a:endParaRPr b="1" sz="1200">
              <a:solidFill>
                <a:srgbClr val="19264B"/>
              </a:solidFill>
              <a:latin typeface="Gowun Dodum"/>
              <a:ea typeface="Gowun Dodum"/>
              <a:cs typeface="Gowun Dodum"/>
              <a:sym typeface="Gowun Dodum"/>
            </a:endParaRPr>
          </a:p>
          <a:p>
            <a:pPr indent="-304800" lvl="0" marL="457200" rtl="0" algn="l">
              <a:lnSpc>
                <a:spcPct val="115000"/>
              </a:lnSpc>
              <a:spcBef>
                <a:spcPts val="0"/>
              </a:spcBef>
              <a:spcAft>
                <a:spcPts val="0"/>
              </a:spcAft>
              <a:buClr>
                <a:srgbClr val="19264B"/>
              </a:buClr>
              <a:buSzPts val="1200"/>
              <a:buFont typeface="Gowun Dodum"/>
              <a:buChar char="●"/>
            </a:pPr>
            <a:r>
              <a:rPr b="1" lang="ko" sz="1200">
                <a:solidFill>
                  <a:srgbClr val="19264B"/>
                </a:solidFill>
                <a:latin typeface="Gowun Dodum"/>
                <a:ea typeface="Gowun Dodum"/>
                <a:cs typeface="Gowun Dodum"/>
                <a:sym typeface="Gowun Dodum"/>
              </a:rPr>
              <a:t>Embarked 피처의 Null 값은 N으로 고정</a:t>
            </a:r>
            <a:endParaRPr b="1" sz="1200">
              <a:solidFill>
                <a:srgbClr val="19264B"/>
              </a:solidFill>
              <a:latin typeface="Gowun Dodum"/>
              <a:ea typeface="Gowun Dodum"/>
              <a:cs typeface="Gowun Dodum"/>
              <a:sym typeface="Gowun Dodum"/>
            </a:endParaRPr>
          </a:p>
          <a:p>
            <a:pPr indent="-304800" lvl="0" marL="457200" rtl="0" algn="l">
              <a:lnSpc>
                <a:spcPct val="115000"/>
              </a:lnSpc>
              <a:spcBef>
                <a:spcPts val="0"/>
              </a:spcBef>
              <a:spcAft>
                <a:spcPts val="0"/>
              </a:spcAft>
              <a:buClr>
                <a:srgbClr val="19264B"/>
              </a:buClr>
              <a:buSzPts val="1200"/>
              <a:buFont typeface="Gowun Dodum"/>
              <a:buChar char="●"/>
            </a:pPr>
            <a:r>
              <a:rPr b="1" lang="ko" sz="1200">
                <a:solidFill>
                  <a:srgbClr val="19264B"/>
                </a:solidFill>
                <a:latin typeface="Gowun Dodum"/>
                <a:ea typeface="Gowun Dodum"/>
                <a:cs typeface="Gowun Dodum"/>
                <a:sym typeface="Gowun Dodum"/>
              </a:rPr>
              <a:t>Fare 피처의 Null 값은 0으로 고정</a:t>
            </a:r>
            <a:endParaRPr b="1" sz="1200">
              <a:solidFill>
                <a:srgbClr val="19264B"/>
              </a:solidFill>
              <a:latin typeface="Gowun Dodum"/>
              <a:ea typeface="Gowun Dodum"/>
              <a:cs typeface="Gowun Dodum"/>
              <a:sym typeface="Gowun Dodum"/>
            </a:endParaRPr>
          </a:p>
          <a:p>
            <a:pPr indent="0" lvl="0" marL="457200" rtl="0" algn="l">
              <a:lnSpc>
                <a:spcPct val="115000"/>
              </a:lnSpc>
              <a:spcBef>
                <a:spcPts val="0"/>
              </a:spcBef>
              <a:spcAft>
                <a:spcPts val="0"/>
              </a:spcAft>
              <a:buNone/>
            </a:pPr>
            <a:r>
              <a:t/>
            </a:r>
            <a:endParaRPr b="1" sz="300">
              <a:solidFill>
                <a:srgbClr val="19264B"/>
              </a:solidFill>
              <a:latin typeface="Gowun Dodum"/>
              <a:ea typeface="Gowun Dodum"/>
              <a:cs typeface="Gowun Dodum"/>
              <a:sym typeface="Gowun Dodum"/>
            </a:endParaRPr>
          </a:p>
          <a:p>
            <a:pPr indent="0" lvl="0" marL="457200" rtl="0" algn="l">
              <a:lnSpc>
                <a:spcPct val="115000"/>
              </a:lnSpc>
              <a:spcBef>
                <a:spcPts val="0"/>
              </a:spcBef>
              <a:spcAft>
                <a:spcPts val="0"/>
              </a:spcAft>
              <a:buNone/>
            </a:pPr>
            <a:r>
              <a:rPr i="1" lang="ko" sz="1000">
                <a:solidFill>
                  <a:srgbClr val="434343"/>
                </a:solidFill>
                <a:latin typeface="Gowun Dodum"/>
                <a:ea typeface="Gowun Dodum"/>
                <a:cs typeface="Gowun Dodum"/>
                <a:sym typeface="Gowun Dodum"/>
              </a:rPr>
              <a:t>fillna() 함수를 통해 결측값 처리  </a:t>
            </a:r>
            <a:endParaRPr i="1" sz="1000">
              <a:solidFill>
                <a:srgbClr val="434343"/>
              </a:solidFill>
              <a:latin typeface="Gowun Dodum"/>
              <a:ea typeface="Gowun Dodum"/>
              <a:cs typeface="Gowun Dodum"/>
              <a:sym typeface="Gowun Dodum"/>
            </a:endParaRPr>
          </a:p>
        </p:txBody>
      </p:sp>
      <p:sp>
        <p:nvSpPr>
          <p:cNvPr id="433" name="Google Shape;433;g26bb4fbe5a0_0_0"/>
          <p:cNvSpPr/>
          <p:nvPr/>
        </p:nvSpPr>
        <p:spPr>
          <a:xfrm>
            <a:off x="3123963" y="3230100"/>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g26bb4fbe5a0_0_0"/>
          <p:cNvSpPr/>
          <p:nvPr/>
        </p:nvSpPr>
        <p:spPr>
          <a:xfrm>
            <a:off x="3123950" y="4445125"/>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g26bb4fbe5a0_0_0"/>
          <p:cNvSpPr/>
          <p:nvPr/>
        </p:nvSpPr>
        <p:spPr>
          <a:xfrm>
            <a:off x="6661338" y="3230100"/>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g26bb4fbe5a0_0_0"/>
          <p:cNvSpPr/>
          <p:nvPr/>
        </p:nvSpPr>
        <p:spPr>
          <a:xfrm>
            <a:off x="6661325" y="4448425"/>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6bb4fbe5a0_0_16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2" name="Google Shape;442;g26bb4fbe5a0_0_16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443" name="Google Shape;443;g26bb4fbe5a0_0_16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444" name="Google Shape;444;g26bb4fbe5a0_0_16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445" name="Google Shape;445;g26bb4fbe5a0_0_164"/>
          <p:cNvSpPr txBox="1"/>
          <p:nvPr/>
        </p:nvSpPr>
        <p:spPr>
          <a:xfrm>
            <a:off x="1408975" y="824763"/>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레이블 인코딩 수행</a:t>
            </a:r>
            <a:endParaRPr b="1" sz="1700">
              <a:solidFill>
                <a:schemeClr val="dk1"/>
              </a:solidFill>
              <a:latin typeface="Gowun Dodum"/>
              <a:ea typeface="Gowun Dodum"/>
              <a:cs typeface="Gowun Dodum"/>
              <a:sym typeface="Gowun Dodum"/>
            </a:endParaRPr>
          </a:p>
        </p:txBody>
      </p:sp>
      <p:pic>
        <p:nvPicPr>
          <p:cNvPr id="446" name="Google Shape;446;g26bb4fbe5a0_0_164"/>
          <p:cNvPicPr preferRelativeResize="0"/>
          <p:nvPr/>
        </p:nvPicPr>
        <p:blipFill>
          <a:blip r:embed="rId4">
            <a:alphaModFix/>
          </a:blip>
          <a:stretch>
            <a:fillRect/>
          </a:stretch>
        </p:blipFill>
        <p:spPr>
          <a:xfrm>
            <a:off x="1524000" y="1187722"/>
            <a:ext cx="3288050" cy="1947350"/>
          </a:xfrm>
          <a:prstGeom prst="rect">
            <a:avLst/>
          </a:prstGeom>
          <a:noFill/>
          <a:ln>
            <a:noFill/>
          </a:ln>
        </p:spPr>
      </p:pic>
      <p:sp>
        <p:nvSpPr>
          <p:cNvPr id="447" name="Google Shape;447;g26bb4fbe5a0_0_164"/>
          <p:cNvSpPr/>
          <p:nvPr/>
        </p:nvSpPr>
        <p:spPr>
          <a:xfrm>
            <a:off x="5385099" y="1588726"/>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48" name="Google Shape;448;g26bb4fbe5a0_0_164"/>
          <p:cNvSpPr/>
          <p:nvPr/>
        </p:nvSpPr>
        <p:spPr>
          <a:xfrm>
            <a:off x="5385099" y="184795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C23</a:t>
            </a:r>
            <a:endParaRPr b="1" sz="1100">
              <a:solidFill>
                <a:schemeClr val="dk1"/>
              </a:solidFill>
              <a:latin typeface="Gowun Batang"/>
              <a:ea typeface="Gowun Batang"/>
              <a:cs typeface="Gowun Batang"/>
              <a:sym typeface="Gowun Batang"/>
            </a:endParaRPr>
          </a:p>
        </p:txBody>
      </p:sp>
      <p:sp>
        <p:nvSpPr>
          <p:cNvPr id="449" name="Google Shape;449;g26bb4fbe5a0_0_164"/>
          <p:cNvSpPr/>
          <p:nvPr/>
        </p:nvSpPr>
        <p:spPr>
          <a:xfrm>
            <a:off x="5385099" y="210719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a:t>
            </a:r>
            <a:endParaRPr b="1" sz="1100">
              <a:solidFill>
                <a:schemeClr val="dk1"/>
              </a:solidFill>
              <a:latin typeface="Gowun Batang"/>
              <a:ea typeface="Gowun Batang"/>
              <a:cs typeface="Gowun Batang"/>
              <a:sym typeface="Gowun Batang"/>
            </a:endParaRPr>
          </a:p>
        </p:txBody>
      </p:sp>
      <p:sp>
        <p:nvSpPr>
          <p:cNvPr id="450" name="Google Shape;450;g26bb4fbe5a0_0_164"/>
          <p:cNvSpPr/>
          <p:nvPr/>
        </p:nvSpPr>
        <p:spPr>
          <a:xfrm>
            <a:off x="5385099" y="2369726"/>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Q31</a:t>
            </a:r>
            <a:endParaRPr b="1" sz="1100">
              <a:solidFill>
                <a:schemeClr val="dk1"/>
              </a:solidFill>
              <a:latin typeface="Gowun Batang"/>
              <a:ea typeface="Gowun Batang"/>
              <a:cs typeface="Gowun Batang"/>
              <a:sym typeface="Gowun Batang"/>
            </a:endParaRPr>
          </a:p>
        </p:txBody>
      </p:sp>
      <p:sp>
        <p:nvSpPr>
          <p:cNvPr id="451" name="Google Shape;451;g26bb4fbe5a0_0_164"/>
          <p:cNvSpPr/>
          <p:nvPr/>
        </p:nvSpPr>
        <p:spPr>
          <a:xfrm>
            <a:off x="7282281" y="1585425"/>
            <a:ext cx="1053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52" name="Google Shape;452;g26bb4fbe5a0_0_164"/>
          <p:cNvSpPr/>
          <p:nvPr/>
        </p:nvSpPr>
        <p:spPr>
          <a:xfrm>
            <a:off x="7282281" y="1844659"/>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rgbClr val="0000FF"/>
                </a:solidFill>
                <a:latin typeface="Gowun Batang"/>
                <a:ea typeface="Gowun Batang"/>
                <a:cs typeface="Gowun Batang"/>
                <a:sym typeface="Gowun Batang"/>
              </a:rPr>
              <a:t>C</a:t>
            </a:r>
            <a:endParaRPr b="1" sz="1100">
              <a:solidFill>
                <a:srgbClr val="0000FF"/>
              </a:solidFill>
              <a:latin typeface="Gowun Batang"/>
              <a:ea typeface="Gowun Batang"/>
              <a:cs typeface="Gowun Batang"/>
              <a:sym typeface="Gowun Batang"/>
            </a:endParaRPr>
          </a:p>
        </p:txBody>
      </p:sp>
      <p:sp>
        <p:nvSpPr>
          <p:cNvPr id="453" name="Google Shape;453;g26bb4fbe5a0_0_164"/>
          <p:cNvSpPr/>
          <p:nvPr/>
        </p:nvSpPr>
        <p:spPr>
          <a:xfrm>
            <a:off x="7282281" y="2103892"/>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dk1"/>
                </a:solidFill>
                <a:latin typeface="Gowun Batang"/>
                <a:ea typeface="Gowun Batang"/>
                <a:cs typeface="Gowun Batang"/>
                <a:sym typeface="Gowun Batang"/>
              </a:rPr>
              <a:t>N</a:t>
            </a:r>
            <a:endParaRPr b="1" sz="1100">
              <a:solidFill>
                <a:schemeClr val="dk1"/>
              </a:solidFill>
              <a:latin typeface="Gowun Batang"/>
              <a:ea typeface="Gowun Batang"/>
              <a:cs typeface="Gowun Batang"/>
              <a:sym typeface="Gowun Batang"/>
            </a:endParaRPr>
          </a:p>
        </p:txBody>
      </p:sp>
      <p:sp>
        <p:nvSpPr>
          <p:cNvPr id="454" name="Google Shape;454;g26bb4fbe5a0_0_164"/>
          <p:cNvSpPr/>
          <p:nvPr/>
        </p:nvSpPr>
        <p:spPr>
          <a:xfrm>
            <a:off x="7282281" y="2366426"/>
            <a:ext cx="1053000" cy="251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rgbClr val="0000FF"/>
                </a:solidFill>
                <a:latin typeface="Gowun Batang"/>
                <a:ea typeface="Gowun Batang"/>
                <a:cs typeface="Gowun Batang"/>
                <a:sym typeface="Gowun Batang"/>
              </a:rPr>
              <a:t>Q</a:t>
            </a:r>
            <a:endParaRPr b="1" sz="1100">
              <a:solidFill>
                <a:srgbClr val="0000FF"/>
              </a:solidFill>
              <a:latin typeface="Gowun Batang"/>
              <a:ea typeface="Gowun Batang"/>
              <a:cs typeface="Gowun Batang"/>
              <a:sym typeface="Gowun Batang"/>
            </a:endParaRPr>
          </a:p>
        </p:txBody>
      </p:sp>
      <p:sp>
        <p:nvSpPr>
          <p:cNvPr id="455" name="Google Shape;455;g26bb4fbe5a0_0_164"/>
          <p:cNvSpPr/>
          <p:nvPr/>
        </p:nvSpPr>
        <p:spPr>
          <a:xfrm>
            <a:off x="6660388" y="2066550"/>
            <a:ext cx="399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g26bb4fbe5a0_0_164"/>
          <p:cNvSpPr txBox="1"/>
          <p:nvPr/>
        </p:nvSpPr>
        <p:spPr>
          <a:xfrm>
            <a:off x="5294375" y="1271163"/>
            <a:ext cx="2875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Cabin 속성의 앞문자만 추출 str[:1]</a:t>
            </a:r>
            <a:endParaRPr b="1" sz="1200">
              <a:solidFill>
                <a:schemeClr val="dk1"/>
              </a:solidFill>
              <a:latin typeface="Gowun Dodum"/>
              <a:ea typeface="Gowun Dodum"/>
              <a:cs typeface="Gowun Dodum"/>
              <a:sym typeface="Gowun Dodum"/>
            </a:endParaRPr>
          </a:p>
        </p:txBody>
      </p:sp>
      <p:sp>
        <p:nvSpPr>
          <p:cNvPr id="457" name="Google Shape;457;g26bb4fbe5a0_0_164"/>
          <p:cNvSpPr/>
          <p:nvPr/>
        </p:nvSpPr>
        <p:spPr>
          <a:xfrm>
            <a:off x="1369775" y="357165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Survived</a:t>
            </a:r>
            <a:endParaRPr b="1" sz="1300">
              <a:solidFill>
                <a:schemeClr val="lt1"/>
              </a:solidFill>
              <a:latin typeface="Gowun Batang"/>
              <a:ea typeface="Gowun Batang"/>
              <a:cs typeface="Gowun Batang"/>
              <a:sym typeface="Gowun Batang"/>
            </a:endParaRPr>
          </a:p>
        </p:txBody>
      </p:sp>
      <p:sp>
        <p:nvSpPr>
          <p:cNvPr id="458" name="Google Shape;458;g26bb4fbe5a0_0_164"/>
          <p:cNvSpPr/>
          <p:nvPr/>
        </p:nvSpPr>
        <p:spPr>
          <a:xfrm>
            <a:off x="2209308" y="357165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Pclass</a:t>
            </a:r>
            <a:endParaRPr b="1" sz="1300">
              <a:solidFill>
                <a:schemeClr val="lt1"/>
              </a:solidFill>
              <a:latin typeface="Gowun Batang"/>
              <a:ea typeface="Gowun Batang"/>
              <a:cs typeface="Gowun Batang"/>
              <a:sym typeface="Gowun Batang"/>
            </a:endParaRPr>
          </a:p>
        </p:txBody>
      </p:sp>
      <p:sp>
        <p:nvSpPr>
          <p:cNvPr id="459" name="Google Shape;459;g26bb4fbe5a0_0_164"/>
          <p:cNvSpPr/>
          <p:nvPr/>
        </p:nvSpPr>
        <p:spPr>
          <a:xfrm>
            <a:off x="3048841" y="3575175"/>
            <a:ext cx="815700" cy="251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Sex</a:t>
            </a:r>
            <a:endParaRPr b="1" sz="1300">
              <a:solidFill>
                <a:schemeClr val="lt1"/>
              </a:solidFill>
              <a:latin typeface="Gowun Batang"/>
              <a:ea typeface="Gowun Batang"/>
              <a:cs typeface="Gowun Batang"/>
              <a:sym typeface="Gowun Batang"/>
            </a:endParaRPr>
          </a:p>
        </p:txBody>
      </p:sp>
      <p:sp>
        <p:nvSpPr>
          <p:cNvPr id="460" name="Google Shape;460;g26bb4fbe5a0_0_164"/>
          <p:cNvSpPr/>
          <p:nvPr/>
        </p:nvSpPr>
        <p:spPr>
          <a:xfrm>
            <a:off x="3888374" y="3575175"/>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Age</a:t>
            </a:r>
            <a:endParaRPr b="1" sz="1300">
              <a:solidFill>
                <a:schemeClr val="lt1"/>
              </a:solidFill>
              <a:latin typeface="Gowun Batang"/>
              <a:ea typeface="Gowun Batang"/>
              <a:cs typeface="Gowun Batang"/>
              <a:sym typeface="Gowun Batang"/>
            </a:endParaRPr>
          </a:p>
        </p:txBody>
      </p:sp>
      <p:sp>
        <p:nvSpPr>
          <p:cNvPr id="461" name="Google Shape;461;g26bb4fbe5a0_0_164"/>
          <p:cNvSpPr/>
          <p:nvPr/>
        </p:nvSpPr>
        <p:spPr>
          <a:xfrm>
            <a:off x="4727907" y="3575175"/>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SibSp</a:t>
            </a:r>
            <a:endParaRPr b="1" sz="1300">
              <a:solidFill>
                <a:schemeClr val="lt1"/>
              </a:solidFill>
              <a:latin typeface="Gowun Batang"/>
              <a:ea typeface="Gowun Batang"/>
              <a:cs typeface="Gowun Batang"/>
              <a:sym typeface="Gowun Batang"/>
            </a:endParaRPr>
          </a:p>
        </p:txBody>
      </p:sp>
      <p:sp>
        <p:nvSpPr>
          <p:cNvPr id="462" name="Google Shape;462;g26bb4fbe5a0_0_164"/>
          <p:cNvSpPr/>
          <p:nvPr/>
        </p:nvSpPr>
        <p:spPr>
          <a:xfrm>
            <a:off x="5567440" y="3575175"/>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Parch</a:t>
            </a:r>
            <a:endParaRPr b="1" sz="1300">
              <a:solidFill>
                <a:schemeClr val="lt1"/>
              </a:solidFill>
              <a:latin typeface="Gowun Batang"/>
              <a:ea typeface="Gowun Batang"/>
              <a:cs typeface="Gowun Batang"/>
              <a:sym typeface="Gowun Batang"/>
            </a:endParaRPr>
          </a:p>
        </p:txBody>
      </p:sp>
      <p:sp>
        <p:nvSpPr>
          <p:cNvPr id="463" name="Google Shape;463;g26bb4fbe5a0_0_164"/>
          <p:cNvSpPr/>
          <p:nvPr/>
        </p:nvSpPr>
        <p:spPr>
          <a:xfrm>
            <a:off x="6406973" y="357870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Fare</a:t>
            </a:r>
            <a:endParaRPr b="1" sz="1300">
              <a:solidFill>
                <a:schemeClr val="lt1"/>
              </a:solidFill>
              <a:latin typeface="Gowun Batang"/>
              <a:ea typeface="Gowun Batang"/>
              <a:cs typeface="Gowun Batang"/>
              <a:sym typeface="Gowun Batang"/>
            </a:endParaRPr>
          </a:p>
        </p:txBody>
      </p:sp>
      <p:sp>
        <p:nvSpPr>
          <p:cNvPr id="464" name="Google Shape;464;g26bb4fbe5a0_0_164"/>
          <p:cNvSpPr/>
          <p:nvPr/>
        </p:nvSpPr>
        <p:spPr>
          <a:xfrm>
            <a:off x="7246506" y="3578700"/>
            <a:ext cx="815700" cy="251100"/>
          </a:xfrm>
          <a:prstGeom prst="rect">
            <a:avLst/>
          </a:prstGeom>
          <a:solidFill>
            <a:srgbClr val="8520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Cabin</a:t>
            </a:r>
            <a:endParaRPr b="1" sz="1300">
              <a:solidFill>
                <a:schemeClr val="lt1"/>
              </a:solidFill>
              <a:latin typeface="Gowun Batang"/>
              <a:ea typeface="Gowun Batang"/>
              <a:cs typeface="Gowun Batang"/>
              <a:sym typeface="Gowun Batang"/>
            </a:endParaRPr>
          </a:p>
        </p:txBody>
      </p:sp>
      <p:sp>
        <p:nvSpPr>
          <p:cNvPr id="465" name="Google Shape;465;g26bb4fbe5a0_0_164"/>
          <p:cNvSpPr/>
          <p:nvPr/>
        </p:nvSpPr>
        <p:spPr>
          <a:xfrm>
            <a:off x="8086031" y="3578700"/>
            <a:ext cx="815700" cy="251100"/>
          </a:xfrm>
          <a:prstGeom prst="rect">
            <a:avLst/>
          </a:prstGeom>
          <a:solidFill>
            <a:srgbClr val="8520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Embarked</a:t>
            </a:r>
            <a:endParaRPr b="1" sz="1300">
              <a:solidFill>
                <a:schemeClr val="lt1"/>
              </a:solidFill>
              <a:latin typeface="Gowun Batang"/>
              <a:ea typeface="Gowun Batang"/>
              <a:cs typeface="Gowun Batang"/>
              <a:sym typeface="Gowun Batang"/>
            </a:endParaRPr>
          </a:p>
        </p:txBody>
      </p:sp>
      <p:sp>
        <p:nvSpPr>
          <p:cNvPr id="466" name="Google Shape;466;g26bb4fbe5a0_0_164"/>
          <p:cNvSpPr/>
          <p:nvPr/>
        </p:nvSpPr>
        <p:spPr>
          <a:xfrm>
            <a:off x="1369775" y="3845050"/>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67" name="Google Shape;467;g26bb4fbe5a0_0_164"/>
          <p:cNvSpPr/>
          <p:nvPr/>
        </p:nvSpPr>
        <p:spPr>
          <a:xfrm>
            <a:off x="2209308" y="38450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3</a:t>
            </a:r>
            <a:endParaRPr b="1" sz="1300">
              <a:solidFill>
                <a:schemeClr val="dk1"/>
              </a:solidFill>
              <a:latin typeface="Gowun Batang"/>
              <a:ea typeface="Gowun Batang"/>
              <a:cs typeface="Gowun Batang"/>
              <a:sym typeface="Gowun Batang"/>
            </a:endParaRPr>
          </a:p>
        </p:txBody>
      </p:sp>
      <p:sp>
        <p:nvSpPr>
          <p:cNvPr id="468" name="Google Shape;468;g26bb4fbe5a0_0_164"/>
          <p:cNvSpPr/>
          <p:nvPr/>
        </p:nvSpPr>
        <p:spPr>
          <a:xfrm>
            <a:off x="3048841" y="384857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1</a:t>
            </a:r>
            <a:endParaRPr b="1" sz="1300">
              <a:solidFill>
                <a:srgbClr val="FF0000"/>
              </a:solidFill>
              <a:latin typeface="Gowun Batang"/>
              <a:ea typeface="Gowun Batang"/>
              <a:cs typeface="Gowun Batang"/>
              <a:sym typeface="Gowun Batang"/>
            </a:endParaRPr>
          </a:p>
        </p:txBody>
      </p:sp>
      <p:sp>
        <p:nvSpPr>
          <p:cNvPr id="469" name="Google Shape;469;g26bb4fbe5a0_0_164"/>
          <p:cNvSpPr/>
          <p:nvPr/>
        </p:nvSpPr>
        <p:spPr>
          <a:xfrm>
            <a:off x="3888374" y="38485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22.0</a:t>
            </a:r>
            <a:endParaRPr b="1" sz="1300">
              <a:latin typeface="Gowun Batang"/>
              <a:ea typeface="Gowun Batang"/>
              <a:cs typeface="Gowun Batang"/>
              <a:sym typeface="Gowun Batang"/>
            </a:endParaRPr>
          </a:p>
        </p:txBody>
      </p:sp>
      <p:sp>
        <p:nvSpPr>
          <p:cNvPr id="470" name="Google Shape;470;g26bb4fbe5a0_0_164"/>
          <p:cNvSpPr/>
          <p:nvPr/>
        </p:nvSpPr>
        <p:spPr>
          <a:xfrm>
            <a:off x="4727907" y="38485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71" name="Google Shape;471;g26bb4fbe5a0_0_164"/>
          <p:cNvSpPr/>
          <p:nvPr/>
        </p:nvSpPr>
        <p:spPr>
          <a:xfrm>
            <a:off x="5567440" y="38485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72" name="Google Shape;472;g26bb4fbe5a0_0_164"/>
          <p:cNvSpPr/>
          <p:nvPr/>
        </p:nvSpPr>
        <p:spPr>
          <a:xfrm>
            <a:off x="6406973" y="38521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7.2500</a:t>
            </a:r>
            <a:endParaRPr b="1" sz="1300">
              <a:solidFill>
                <a:schemeClr val="dk1"/>
              </a:solidFill>
              <a:latin typeface="Gowun Batang"/>
              <a:ea typeface="Gowun Batang"/>
              <a:cs typeface="Gowun Batang"/>
              <a:sym typeface="Gowun Batang"/>
            </a:endParaRPr>
          </a:p>
        </p:txBody>
      </p:sp>
      <p:sp>
        <p:nvSpPr>
          <p:cNvPr id="473" name="Google Shape;473;g26bb4fbe5a0_0_164"/>
          <p:cNvSpPr/>
          <p:nvPr/>
        </p:nvSpPr>
        <p:spPr>
          <a:xfrm>
            <a:off x="7246506" y="38521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7</a:t>
            </a:r>
            <a:endParaRPr b="1" sz="1300">
              <a:solidFill>
                <a:srgbClr val="FF0000"/>
              </a:solidFill>
              <a:latin typeface="Gowun Batang"/>
              <a:ea typeface="Gowun Batang"/>
              <a:cs typeface="Gowun Batang"/>
              <a:sym typeface="Gowun Batang"/>
            </a:endParaRPr>
          </a:p>
        </p:txBody>
      </p:sp>
      <p:sp>
        <p:nvSpPr>
          <p:cNvPr id="474" name="Google Shape;474;g26bb4fbe5a0_0_164"/>
          <p:cNvSpPr/>
          <p:nvPr/>
        </p:nvSpPr>
        <p:spPr>
          <a:xfrm>
            <a:off x="8086031" y="38521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3</a:t>
            </a:r>
            <a:endParaRPr b="1" sz="1300">
              <a:solidFill>
                <a:srgbClr val="FF0000"/>
              </a:solidFill>
              <a:latin typeface="Gowun Batang"/>
              <a:ea typeface="Gowun Batang"/>
              <a:cs typeface="Gowun Batang"/>
              <a:sym typeface="Gowun Batang"/>
            </a:endParaRPr>
          </a:p>
        </p:txBody>
      </p:sp>
      <p:sp>
        <p:nvSpPr>
          <p:cNvPr id="475" name="Google Shape;475;g26bb4fbe5a0_0_164"/>
          <p:cNvSpPr/>
          <p:nvPr/>
        </p:nvSpPr>
        <p:spPr>
          <a:xfrm>
            <a:off x="1369775" y="4121975"/>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76" name="Google Shape;476;g26bb4fbe5a0_0_164"/>
          <p:cNvSpPr/>
          <p:nvPr/>
        </p:nvSpPr>
        <p:spPr>
          <a:xfrm>
            <a:off x="2209308" y="41219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77" name="Google Shape;477;g26bb4fbe5a0_0_164"/>
          <p:cNvSpPr/>
          <p:nvPr/>
        </p:nvSpPr>
        <p:spPr>
          <a:xfrm>
            <a:off x="3048841" y="41255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0</a:t>
            </a:r>
            <a:endParaRPr b="1" sz="1300">
              <a:solidFill>
                <a:srgbClr val="FF0000"/>
              </a:solidFill>
              <a:latin typeface="Gowun Batang"/>
              <a:ea typeface="Gowun Batang"/>
              <a:cs typeface="Gowun Batang"/>
              <a:sym typeface="Gowun Batang"/>
            </a:endParaRPr>
          </a:p>
        </p:txBody>
      </p:sp>
      <p:sp>
        <p:nvSpPr>
          <p:cNvPr id="478" name="Google Shape;478;g26bb4fbe5a0_0_164"/>
          <p:cNvSpPr/>
          <p:nvPr/>
        </p:nvSpPr>
        <p:spPr>
          <a:xfrm>
            <a:off x="3888374" y="41255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38.0</a:t>
            </a:r>
            <a:endParaRPr b="1" sz="1300">
              <a:latin typeface="Gowun Batang"/>
              <a:ea typeface="Gowun Batang"/>
              <a:cs typeface="Gowun Batang"/>
              <a:sym typeface="Gowun Batang"/>
            </a:endParaRPr>
          </a:p>
        </p:txBody>
      </p:sp>
      <p:sp>
        <p:nvSpPr>
          <p:cNvPr id="479" name="Google Shape;479;g26bb4fbe5a0_0_164"/>
          <p:cNvSpPr/>
          <p:nvPr/>
        </p:nvSpPr>
        <p:spPr>
          <a:xfrm>
            <a:off x="4727907" y="41255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80" name="Google Shape;480;g26bb4fbe5a0_0_164"/>
          <p:cNvSpPr/>
          <p:nvPr/>
        </p:nvSpPr>
        <p:spPr>
          <a:xfrm>
            <a:off x="5567440" y="41255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81" name="Google Shape;481;g26bb4fbe5a0_0_164"/>
          <p:cNvSpPr/>
          <p:nvPr/>
        </p:nvSpPr>
        <p:spPr>
          <a:xfrm>
            <a:off x="6406973" y="41290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71.2833</a:t>
            </a:r>
            <a:endParaRPr b="1" sz="1300">
              <a:solidFill>
                <a:schemeClr val="dk1"/>
              </a:solidFill>
              <a:latin typeface="Gowun Batang"/>
              <a:ea typeface="Gowun Batang"/>
              <a:cs typeface="Gowun Batang"/>
              <a:sym typeface="Gowun Batang"/>
            </a:endParaRPr>
          </a:p>
        </p:txBody>
      </p:sp>
      <p:sp>
        <p:nvSpPr>
          <p:cNvPr id="482" name="Google Shape;482;g26bb4fbe5a0_0_164"/>
          <p:cNvSpPr/>
          <p:nvPr/>
        </p:nvSpPr>
        <p:spPr>
          <a:xfrm>
            <a:off x="7246506" y="412902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2</a:t>
            </a:r>
            <a:endParaRPr b="1" sz="1300">
              <a:solidFill>
                <a:srgbClr val="FF0000"/>
              </a:solidFill>
              <a:latin typeface="Gowun Batang"/>
              <a:ea typeface="Gowun Batang"/>
              <a:cs typeface="Gowun Batang"/>
              <a:sym typeface="Gowun Batang"/>
            </a:endParaRPr>
          </a:p>
        </p:txBody>
      </p:sp>
      <p:sp>
        <p:nvSpPr>
          <p:cNvPr id="483" name="Google Shape;483;g26bb4fbe5a0_0_164"/>
          <p:cNvSpPr/>
          <p:nvPr/>
        </p:nvSpPr>
        <p:spPr>
          <a:xfrm>
            <a:off x="8086031" y="412902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0</a:t>
            </a:r>
            <a:endParaRPr b="1" sz="1300">
              <a:solidFill>
                <a:srgbClr val="FF0000"/>
              </a:solidFill>
              <a:latin typeface="Gowun Batang"/>
              <a:ea typeface="Gowun Batang"/>
              <a:cs typeface="Gowun Batang"/>
              <a:sym typeface="Gowun Batang"/>
            </a:endParaRPr>
          </a:p>
        </p:txBody>
      </p:sp>
      <p:sp>
        <p:nvSpPr>
          <p:cNvPr id="484" name="Google Shape;484;g26bb4fbe5a0_0_164"/>
          <p:cNvSpPr/>
          <p:nvPr/>
        </p:nvSpPr>
        <p:spPr>
          <a:xfrm>
            <a:off x="1369775" y="4405950"/>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85" name="Google Shape;485;g26bb4fbe5a0_0_164"/>
          <p:cNvSpPr/>
          <p:nvPr/>
        </p:nvSpPr>
        <p:spPr>
          <a:xfrm>
            <a:off x="2209308" y="44059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86" name="Google Shape;486;g26bb4fbe5a0_0_164"/>
          <p:cNvSpPr/>
          <p:nvPr/>
        </p:nvSpPr>
        <p:spPr>
          <a:xfrm>
            <a:off x="3048841" y="440947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0</a:t>
            </a:r>
            <a:endParaRPr b="1" sz="1300">
              <a:solidFill>
                <a:srgbClr val="FF0000"/>
              </a:solidFill>
              <a:latin typeface="Gowun Batang"/>
              <a:ea typeface="Gowun Batang"/>
              <a:cs typeface="Gowun Batang"/>
              <a:sym typeface="Gowun Batang"/>
            </a:endParaRPr>
          </a:p>
        </p:txBody>
      </p:sp>
      <p:sp>
        <p:nvSpPr>
          <p:cNvPr id="487" name="Google Shape;487;g26bb4fbe5a0_0_164"/>
          <p:cNvSpPr/>
          <p:nvPr/>
        </p:nvSpPr>
        <p:spPr>
          <a:xfrm>
            <a:off x="3888374" y="4409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26.0</a:t>
            </a:r>
            <a:endParaRPr b="1" sz="1300">
              <a:latin typeface="Gowun Batang"/>
              <a:ea typeface="Gowun Batang"/>
              <a:cs typeface="Gowun Batang"/>
              <a:sym typeface="Gowun Batang"/>
            </a:endParaRPr>
          </a:p>
        </p:txBody>
      </p:sp>
      <p:sp>
        <p:nvSpPr>
          <p:cNvPr id="488" name="Google Shape;488;g26bb4fbe5a0_0_164"/>
          <p:cNvSpPr/>
          <p:nvPr/>
        </p:nvSpPr>
        <p:spPr>
          <a:xfrm>
            <a:off x="4727907" y="4409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89" name="Google Shape;489;g26bb4fbe5a0_0_164"/>
          <p:cNvSpPr/>
          <p:nvPr/>
        </p:nvSpPr>
        <p:spPr>
          <a:xfrm>
            <a:off x="5567440" y="4409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90" name="Google Shape;490;g26bb4fbe5a0_0_164"/>
          <p:cNvSpPr/>
          <p:nvPr/>
        </p:nvSpPr>
        <p:spPr>
          <a:xfrm>
            <a:off x="6406973" y="44130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7.9250</a:t>
            </a:r>
            <a:endParaRPr b="1" sz="1300">
              <a:solidFill>
                <a:schemeClr val="dk1"/>
              </a:solidFill>
              <a:latin typeface="Gowun Batang"/>
              <a:ea typeface="Gowun Batang"/>
              <a:cs typeface="Gowun Batang"/>
              <a:sym typeface="Gowun Batang"/>
            </a:endParaRPr>
          </a:p>
        </p:txBody>
      </p:sp>
      <p:sp>
        <p:nvSpPr>
          <p:cNvPr id="491" name="Google Shape;491;g26bb4fbe5a0_0_164"/>
          <p:cNvSpPr/>
          <p:nvPr/>
        </p:nvSpPr>
        <p:spPr>
          <a:xfrm>
            <a:off x="7246506" y="44130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7</a:t>
            </a:r>
            <a:endParaRPr b="1" sz="1300">
              <a:solidFill>
                <a:srgbClr val="FF0000"/>
              </a:solidFill>
              <a:latin typeface="Gowun Batang"/>
              <a:ea typeface="Gowun Batang"/>
              <a:cs typeface="Gowun Batang"/>
              <a:sym typeface="Gowun Batang"/>
            </a:endParaRPr>
          </a:p>
        </p:txBody>
      </p:sp>
      <p:sp>
        <p:nvSpPr>
          <p:cNvPr id="492" name="Google Shape;492;g26bb4fbe5a0_0_164"/>
          <p:cNvSpPr/>
          <p:nvPr/>
        </p:nvSpPr>
        <p:spPr>
          <a:xfrm>
            <a:off x="8086031" y="44130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3</a:t>
            </a:r>
            <a:endParaRPr b="1" sz="1300">
              <a:solidFill>
                <a:srgbClr val="FF0000"/>
              </a:solidFill>
              <a:latin typeface="Gowun Batang"/>
              <a:ea typeface="Gowun Batang"/>
              <a:cs typeface="Gowun Batang"/>
              <a:sym typeface="Gowun Batang"/>
            </a:endParaRPr>
          </a:p>
        </p:txBody>
      </p:sp>
      <p:sp>
        <p:nvSpPr>
          <p:cNvPr id="493" name="Google Shape;493;g26bb4fbe5a0_0_164"/>
          <p:cNvSpPr/>
          <p:nvPr/>
        </p:nvSpPr>
        <p:spPr>
          <a:xfrm>
            <a:off x="1369775" y="4682875"/>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94" name="Google Shape;494;g26bb4fbe5a0_0_164"/>
          <p:cNvSpPr/>
          <p:nvPr/>
        </p:nvSpPr>
        <p:spPr>
          <a:xfrm>
            <a:off x="2209308" y="46828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3</a:t>
            </a:r>
            <a:endParaRPr b="1" sz="1300">
              <a:solidFill>
                <a:schemeClr val="dk1"/>
              </a:solidFill>
              <a:latin typeface="Gowun Batang"/>
              <a:ea typeface="Gowun Batang"/>
              <a:cs typeface="Gowun Batang"/>
              <a:sym typeface="Gowun Batang"/>
            </a:endParaRPr>
          </a:p>
        </p:txBody>
      </p:sp>
      <p:sp>
        <p:nvSpPr>
          <p:cNvPr id="495" name="Google Shape;495;g26bb4fbe5a0_0_164"/>
          <p:cNvSpPr/>
          <p:nvPr/>
        </p:nvSpPr>
        <p:spPr>
          <a:xfrm>
            <a:off x="3048841" y="4686400"/>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0</a:t>
            </a:r>
            <a:endParaRPr b="1" sz="1300">
              <a:solidFill>
                <a:srgbClr val="FF0000"/>
              </a:solidFill>
              <a:latin typeface="Gowun Batang"/>
              <a:ea typeface="Gowun Batang"/>
              <a:cs typeface="Gowun Batang"/>
              <a:sym typeface="Gowun Batang"/>
            </a:endParaRPr>
          </a:p>
        </p:txBody>
      </p:sp>
      <p:sp>
        <p:nvSpPr>
          <p:cNvPr id="496" name="Google Shape;496;g26bb4fbe5a0_0_164"/>
          <p:cNvSpPr/>
          <p:nvPr/>
        </p:nvSpPr>
        <p:spPr>
          <a:xfrm>
            <a:off x="3888374" y="46864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35.0</a:t>
            </a:r>
            <a:endParaRPr b="1" sz="1300">
              <a:latin typeface="Gowun Batang"/>
              <a:ea typeface="Gowun Batang"/>
              <a:cs typeface="Gowun Batang"/>
              <a:sym typeface="Gowun Batang"/>
            </a:endParaRPr>
          </a:p>
        </p:txBody>
      </p:sp>
      <p:sp>
        <p:nvSpPr>
          <p:cNvPr id="497" name="Google Shape;497;g26bb4fbe5a0_0_164"/>
          <p:cNvSpPr/>
          <p:nvPr/>
        </p:nvSpPr>
        <p:spPr>
          <a:xfrm>
            <a:off x="4727907" y="46864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498" name="Google Shape;498;g26bb4fbe5a0_0_164"/>
          <p:cNvSpPr/>
          <p:nvPr/>
        </p:nvSpPr>
        <p:spPr>
          <a:xfrm>
            <a:off x="5567440" y="468640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499" name="Google Shape;499;g26bb4fbe5a0_0_164"/>
          <p:cNvSpPr/>
          <p:nvPr/>
        </p:nvSpPr>
        <p:spPr>
          <a:xfrm>
            <a:off x="6406973" y="46899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53.100</a:t>
            </a:r>
            <a:endParaRPr b="1" sz="1300">
              <a:solidFill>
                <a:schemeClr val="dk1"/>
              </a:solidFill>
              <a:latin typeface="Gowun Batang"/>
              <a:ea typeface="Gowun Batang"/>
              <a:cs typeface="Gowun Batang"/>
              <a:sym typeface="Gowun Batang"/>
            </a:endParaRPr>
          </a:p>
        </p:txBody>
      </p:sp>
      <p:sp>
        <p:nvSpPr>
          <p:cNvPr id="500" name="Google Shape;500;g26bb4fbe5a0_0_164"/>
          <p:cNvSpPr/>
          <p:nvPr/>
        </p:nvSpPr>
        <p:spPr>
          <a:xfrm>
            <a:off x="7246506" y="468992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2</a:t>
            </a:r>
            <a:endParaRPr b="1" sz="1300">
              <a:solidFill>
                <a:srgbClr val="FF0000"/>
              </a:solidFill>
              <a:latin typeface="Gowun Batang"/>
              <a:ea typeface="Gowun Batang"/>
              <a:cs typeface="Gowun Batang"/>
              <a:sym typeface="Gowun Batang"/>
            </a:endParaRPr>
          </a:p>
        </p:txBody>
      </p:sp>
      <p:sp>
        <p:nvSpPr>
          <p:cNvPr id="501" name="Google Shape;501;g26bb4fbe5a0_0_164"/>
          <p:cNvSpPr/>
          <p:nvPr/>
        </p:nvSpPr>
        <p:spPr>
          <a:xfrm>
            <a:off x="8086031" y="4689925"/>
            <a:ext cx="815700" cy="251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FF0000"/>
                </a:solidFill>
                <a:latin typeface="Gowun Batang"/>
                <a:ea typeface="Gowun Batang"/>
                <a:cs typeface="Gowun Batang"/>
                <a:sym typeface="Gowun Batang"/>
              </a:rPr>
              <a:t>3</a:t>
            </a:r>
            <a:endParaRPr b="1" sz="1300">
              <a:solidFill>
                <a:srgbClr val="FF0000"/>
              </a:solidFill>
              <a:latin typeface="Gowun Batang"/>
              <a:ea typeface="Gowun Batang"/>
              <a:cs typeface="Gowun Batang"/>
              <a:sym typeface="Gowun Batang"/>
            </a:endParaRPr>
          </a:p>
        </p:txBody>
      </p:sp>
      <p:sp>
        <p:nvSpPr>
          <p:cNvPr id="502" name="Google Shape;502;g26bb4fbe5a0_0_164"/>
          <p:cNvSpPr txBox="1"/>
          <p:nvPr/>
        </p:nvSpPr>
        <p:spPr>
          <a:xfrm>
            <a:off x="1369775" y="3209400"/>
            <a:ext cx="5365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레이블 인코딩으로 Sex, Cabin, Embarked 속성이 숫자형으로 변환</a:t>
            </a:r>
            <a:endParaRPr b="1" sz="1200">
              <a:solidFill>
                <a:schemeClr val="dk1"/>
              </a:solidFill>
              <a:latin typeface="Gowun Dodum"/>
              <a:ea typeface="Gowun Dodum"/>
              <a:cs typeface="Gowun Dodum"/>
              <a:sym typeface="Gowun Dod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6bb4fbe5a0_0_7"/>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8" name="Google Shape;508;g26bb4fbe5a0_0_7"/>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09" name="Google Shape;509;g26bb4fbe5a0_0_7"/>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510" name="Google Shape;510;g26bb4fbe5a0_0_7"/>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511" name="Google Shape;511;g26bb4fbe5a0_0_7"/>
          <p:cNvSpPr txBox="1"/>
          <p:nvPr/>
        </p:nvSpPr>
        <p:spPr>
          <a:xfrm>
            <a:off x="1408975" y="876138"/>
            <a:ext cx="28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불필요한 피처 제거</a:t>
            </a:r>
            <a:endParaRPr b="1" sz="1700">
              <a:solidFill>
                <a:schemeClr val="dk1"/>
              </a:solidFill>
              <a:latin typeface="Gowun Dodum"/>
              <a:ea typeface="Gowun Dodum"/>
              <a:cs typeface="Gowun Dodum"/>
              <a:sym typeface="Gowun Dodum"/>
            </a:endParaRPr>
          </a:p>
        </p:txBody>
      </p:sp>
      <p:pic>
        <p:nvPicPr>
          <p:cNvPr id="512" name="Google Shape;512;g26bb4fbe5a0_0_7"/>
          <p:cNvPicPr preferRelativeResize="0"/>
          <p:nvPr/>
        </p:nvPicPr>
        <p:blipFill>
          <a:blip r:embed="rId4">
            <a:alphaModFix/>
          </a:blip>
          <a:stretch>
            <a:fillRect/>
          </a:stretch>
        </p:blipFill>
        <p:spPr>
          <a:xfrm>
            <a:off x="1408975" y="1274175"/>
            <a:ext cx="6086475" cy="981075"/>
          </a:xfrm>
          <a:prstGeom prst="rect">
            <a:avLst/>
          </a:prstGeom>
          <a:noFill/>
          <a:ln>
            <a:noFill/>
          </a:ln>
        </p:spPr>
      </p:pic>
      <p:sp>
        <p:nvSpPr>
          <p:cNvPr id="513" name="Google Shape;513;g26bb4fbe5a0_0_7"/>
          <p:cNvSpPr/>
          <p:nvPr/>
        </p:nvSpPr>
        <p:spPr>
          <a:xfrm>
            <a:off x="1667350" y="2899913"/>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Survived</a:t>
            </a:r>
            <a:endParaRPr b="1" sz="1300">
              <a:solidFill>
                <a:schemeClr val="lt1"/>
              </a:solidFill>
              <a:latin typeface="Gowun Batang"/>
              <a:ea typeface="Gowun Batang"/>
              <a:cs typeface="Gowun Batang"/>
              <a:sym typeface="Gowun Batang"/>
            </a:endParaRPr>
          </a:p>
        </p:txBody>
      </p:sp>
      <p:sp>
        <p:nvSpPr>
          <p:cNvPr id="514" name="Google Shape;514;g26bb4fbe5a0_0_7"/>
          <p:cNvSpPr/>
          <p:nvPr/>
        </p:nvSpPr>
        <p:spPr>
          <a:xfrm>
            <a:off x="2506883" y="2899913"/>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900">
                <a:solidFill>
                  <a:schemeClr val="lt1"/>
                </a:solidFill>
                <a:latin typeface="Gowun Batang"/>
                <a:ea typeface="Gowun Batang"/>
                <a:cs typeface="Gowun Batang"/>
                <a:sym typeface="Gowun Batang"/>
              </a:rPr>
              <a:t>Passengerid</a:t>
            </a:r>
            <a:endParaRPr b="1" sz="1100">
              <a:solidFill>
                <a:schemeClr val="lt1"/>
              </a:solidFill>
              <a:latin typeface="Gowun Batang"/>
              <a:ea typeface="Gowun Batang"/>
              <a:cs typeface="Gowun Batang"/>
              <a:sym typeface="Gowun Batang"/>
            </a:endParaRPr>
          </a:p>
        </p:txBody>
      </p:sp>
      <p:sp>
        <p:nvSpPr>
          <p:cNvPr id="515" name="Google Shape;515;g26bb4fbe5a0_0_7"/>
          <p:cNvSpPr/>
          <p:nvPr/>
        </p:nvSpPr>
        <p:spPr>
          <a:xfrm>
            <a:off x="3346416" y="2903438"/>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Name</a:t>
            </a:r>
            <a:endParaRPr b="1" sz="1300">
              <a:solidFill>
                <a:schemeClr val="lt1"/>
              </a:solidFill>
              <a:latin typeface="Gowun Batang"/>
              <a:ea typeface="Gowun Batang"/>
              <a:cs typeface="Gowun Batang"/>
              <a:sym typeface="Gowun Batang"/>
            </a:endParaRPr>
          </a:p>
        </p:txBody>
      </p:sp>
      <p:sp>
        <p:nvSpPr>
          <p:cNvPr id="516" name="Google Shape;516;g26bb4fbe5a0_0_7"/>
          <p:cNvSpPr/>
          <p:nvPr/>
        </p:nvSpPr>
        <p:spPr>
          <a:xfrm>
            <a:off x="4185949" y="2903438"/>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Ticket</a:t>
            </a:r>
            <a:endParaRPr b="1" sz="1300">
              <a:solidFill>
                <a:schemeClr val="lt1"/>
              </a:solidFill>
              <a:latin typeface="Gowun Batang"/>
              <a:ea typeface="Gowun Batang"/>
              <a:cs typeface="Gowun Batang"/>
              <a:sym typeface="Gowun Batang"/>
            </a:endParaRPr>
          </a:p>
        </p:txBody>
      </p:sp>
      <p:sp>
        <p:nvSpPr>
          <p:cNvPr id="517" name="Google Shape;517;g26bb4fbe5a0_0_7"/>
          <p:cNvSpPr/>
          <p:nvPr/>
        </p:nvSpPr>
        <p:spPr>
          <a:xfrm>
            <a:off x="5025482" y="2903438"/>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SibSp</a:t>
            </a:r>
            <a:endParaRPr b="1" sz="1300">
              <a:solidFill>
                <a:schemeClr val="lt1"/>
              </a:solidFill>
              <a:latin typeface="Gowun Batang"/>
              <a:ea typeface="Gowun Batang"/>
              <a:cs typeface="Gowun Batang"/>
              <a:sym typeface="Gowun Batang"/>
            </a:endParaRPr>
          </a:p>
        </p:txBody>
      </p:sp>
      <p:sp>
        <p:nvSpPr>
          <p:cNvPr id="518" name="Google Shape;518;g26bb4fbe5a0_0_7"/>
          <p:cNvSpPr/>
          <p:nvPr/>
        </p:nvSpPr>
        <p:spPr>
          <a:xfrm>
            <a:off x="1667350" y="3173313"/>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19" name="Google Shape;519;g26bb4fbe5a0_0_7"/>
          <p:cNvSpPr/>
          <p:nvPr/>
        </p:nvSpPr>
        <p:spPr>
          <a:xfrm>
            <a:off x="2506883" y="317331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3</a:t>
            </a:r>
            <a:endParaRPr b="1" sz="1300">
              <a:solidFill>
                <a:schemeClr val="dk1"/>
              </a:solidFill>
              <a:latin typeface="Gowun Batang"/>
              <a:ea typeface="Gowun Batang"/>
              <a:cs typeface="Gowun Batang"/>
              <a:sym typeface="Gowun Batang"/>
            </a:endParaRPr>
          </a:p>
        </p:txBody>
      </p:sp>
      <p:sp>
        <p:nvSpPr>
          <p:cNvPr id="520" name="Google Shape;520;g26bb4fbe5a0_0_7"/>
          <p:cNvSpPr/>
          <p:nvPr/>
        </p:nvSpPr>
        <p:spPr>
          <a:xfrm>
            <a:off x="3346416" y="31768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1" name="Google Shape;521;g26bb4fbe5a0_0_7"/>
          <p:cNvSpPr/>
          <p:nvPr/>
        </p:nvSpPr>
        <p:spPr>
          <a:xfrm>
            <a:off x="4185949" y="31768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22.0</a:t>
            </a:r>
            <a:endParaRPr b="1" sz="1300">
              <a:latin typeface="Gowun Batang"/>
              <a:ea typeface="Gowun Batang"/>
              <a:cs typeface="Gowun Batang"/>
              <a:sym typeface="Gowun Batang"/>
            </a:endParaRPr>
          </a:p>
        </p:txBody>
      </p:sp>
      <p:sp>
        <p:nvSpPr>
          <p:cNvPr id="522" name="Google Shape;522;g26bb4fbe5a0_0_7"/>
          <p:cNvSpPr/>
          <p:nvPr/>
        </p:nvSpPr>
        <p:spPr>
          <a:xfrm>
            <a:off x="5025482" y="31768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3" name="Google Shape;523;g26bb4fbe5a0_0_7"/>
          <p:cNvSpPr/>
          <p:nvPr/>
        </p:nvSpPr>
        <p:spPr>
          <a:xfrm>
            <a:off x="1667350" y="3450238"/>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4" name="Google Shape;524;g26bb4fbe5a0_0_7"/>
          <p:cNvSpPr/>
          <p:nvPr/>
        </p:nvSpPr>
        <p:spPr>
          <a:xfrm>
            <a:off x="2506883" y="34502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5" name="Google Shape;525;g26bb4fbe5a0_0_7"/>
          <p:cNvSpPr/>
          <p:nvPr/>
        </p:nvSpPr>
        <p:spPr>
          <a:xfrm>
            <a:off x="3346416" y="3453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26" name="Google Shape;526;g26bb4fbe5a0_0_7"/>
          <p:cNvSpPr/>
          <p:nvPr/>
        </p:nvSpPr>
        <p:spPr>
          <a:xfrm>
            <a:off x="4185949" y="3453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38.0</a:t>
            </a:r>
            <a:endParaRPr b="1" sz="1300">
              <a:latin typeface="Gowun Batang"/>
              <a:ea typeface="Gowun Batang"/>
              <a:cs typeface="Gowun Batang"/>
              <a:sym typeface="Gowun Batang"/>
            </a:endParaRPr>
          </a:p>
        </p:txBody>
      </p:sp>
      <p:sp>
        <p:nvSpPr>
          <p:cNvPr id="527" name="Google Shape;527;g26bb4fbe5a0_0_7"/>
          <p:cNvSpPr/>
          <p:nvPr/>
        </p:nvSpPr>
        <p:spPr>
          <a:xfrm>
            <a:off x="5025482" y="3453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8" name="Google Shape;528;g26bb4fbe5a0_0_7"/>
          <p:cNvSpPr/>
          <p:nvPr/>
        </p:nvSpPr>
        <p:spPr>
          <a:xfrm>
            <a:off x="1667350" y="3734213"/>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29" name="Google Shape;529;g26bb4fbe5a0_0_7"/>
          <p:cNvSpPr/>
          <p:nvPr/>
        </p:nvSpPr>
        <p:spPr>
          <a:xfrm>
            <a:off x="2506883" y="373421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30" name="Google Shape;530;g26bb4fbe5a0_0_7"/>
          <p:cNvSpPr/>
          <p:nvPr/>
        </p:nvSpPr>
        <p:spPr>
          <a:xfrm>
            <a:off x="3346416" y="37377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31" name="Google Shape;531;g26bb4fbe5a0_0_7"/>
          <p:cNvSpPr/>
          <p:nvPr/>
        </p:nvSpPr>
        <p:spPr>
          <a:xfrm>
            <a:off x="4185949" y="37377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26.0</a:t>
            </a:r>
            <a:endParaRPr b="1" sz="1300">
              <a:latin typeface="Gowun Batang"/>
              <a:ea typeface="Gowun Batang"/>
              <a:cs typeface="Gowun Batang"/>
              <a:sym typeface="Gowun Batang"/>
            </a:endParaRPr>
          </a:p>
        </p:txBody>
      </p:sp>
      <p:sp>
        <p:nvSpPr>
          <p:cNvPr id="532" name="Google Shape;532;g26bb4fbe5a0_0_7"/>
          <p:cNvSpPr/>
          <p:nvPr/>
        </p:nvSpPr>
        <p:spPr>
          <a:xfrm>
            <a:off x="5025482" y="37377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33" name="Google Shape;533;g26bb4fbe5a0_0_7"/>
          <p:cNvSpPr/>
          <p:nvPr/>
        </p:nvSpPr>
        <p:spPr>
          <a:xfrm>
            <a:off x="1667350" y="4011138"/>
            <a:ext cx="815700" cy="251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34" name="Google Shape;534;g26bb4fbe5a0_0_7"/>
          <p:cNvSpPr/>
          <p:nvPr/>
        </p:nvSpPr>
        <p:spPr>
          <a:xfrm>
            <a:off x="2506883" y="4011138"/>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3</a:t>
            </a:r>
            <a:endParaRPr b="1" sz="1300">
              <a:solidFill>
                <a:schemeClr val="dk1"/>
              </a:solidFill>
              <a:latin typeface="Gowun Batang"/>
              <a:ea typeface="Gowun Batang"/>
              <a:cs typeface="Gowun Batang"/>
              <a:sym typeface="Gowun Batang"/>
            </a:endParaRPr>
          </a:p>
        </p:txBody>
      </p:sp>
      <p:sp>
        <p:nvSpPr>
          <p:cNvPr id="535" name="Google Shape;535;g26bb4fbe5a0_0_7"/>
          <p:cNvSpPr/>
          <p:nvPr/>
        </p:nvSpPr>
        <p:spPr>
          <a:xfrm>
            <a:off x="3346416" y="40146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36" name="Google Shape;536;g26bb4fbe5a0_0_7"/>
          <p:cNvSpPr/>
          <p:nvPr/>
        </p:nvSpPr>
        <p:spPr>
          <a:xfrm>
            <a:off x="4185949" y="40146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35.0</a:t>
            </a:r>
            <a:endParaRPr b="1" sz="1300">
              <a:latin typeface="Gowun Batang"/>
              <a:ea typeface="Gowun Batang"/>
              <a:cs typeface="Gowun Batang"/>
              <a:sym typeface="Gowun Batang"/>
            </a:endParaRPr>
          </a:p>
        </p:txBody>
      </p:sp>
      <p:sp>
        <p:nvSpPr>
          <p:cNvPr id="537" name="Google Shape;537;g26bb4fbe5a0_0_7"/>
          <p:cNvSpPr/>
          <p:nvPr/>
        </p:nvSpPr>
        <p:spPr>
          <a:xfrm>
            <a:off x="5025482" y="40146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38" name="Google Shape;538;g26bb4fbe5a0_0_7"/>
          <p:cNvSpPr/>
          <p:nvPr/>
        </p:nvSpPr>
        <p:spPr>
          <a:xfrm>
            <a:off x="6637899" y="289815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100">
                <a:solidFill>
                  <a:schemeClr val="lt1"/>
                </a:solidFill>
                <a:latin typeface="Gowun Batang"/>
                <a:ea typeface="Gowun Batang"/>
                <a:cs typeface="Gowun Batang"/>
                <a:sym typeface="Gowun Batang"/>
              </a:rPr>
              <a:t>Survived</a:t>
            </a:r>
            <a:endParaRPr b="1" sz="1100">
              <a:solidFill>
                <a:schemeClr val="lt1"/>
              </a:solidFill>
              <a:latin typeface="Gowun Batang"/>
              <a:ea typeface="Gowun Batang"/>
              <a:cs typeface="Gowun Batang"/>
              <a:sym typeface="Gowun Batang"/>
            </a:endParaRPr>
          </a:p>
        </p:txBody>
      </p:sp>
      <p:sp>
        <p:nvSpPr>
          <p:cNvPr id="539" name="Google Shape;539;g26bb4fbe5a0_0_7"/>
          <p:cNvSpPr/>
          <p:nvPr/>
        </p:nvSpPr>
        <p:spPr>
          <a:xfrm>
            <a:off x="7477432" y="2898150"/>
            <a:ext cx="815700" cy="25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100">
                <a:solidFill>
                  <a:schemeClr val="lt1"/>
                </a:solidFill>
                <a:latin typeface="Gowun Batang"/>
                <a:ea typeface="Gowun Batang"/>
                <a:cs typeface="Gowun Batang"/>
                <a:sym typeface="Gowun Batang"/>
              </a:rPr>
              <a:t>SibSp</a:t>
            </a:r>
            <a:endParaRPr b="1" sz="1300">
              <a:solidFill>
                <a:schemeClr val="lt1"/>
              </a:solidFill>
              <a:latin typeface="Gowun Batang"/>
              <a:ea typeface="Gowun Batang"/>
              <a:cs typeface="Gowun Batang"/>
              <a:sym typeface="Gowun Batang"/>
            </a:endParaRPr>
          </a:p>
        </p:txBody>
      </p:sp>
      <p:sp>
        <p:nvSpPr>
          <p:cNvPr id="540" name="Google Shape;540;g26bb4fbe5a0_0_7"/>
          <p:cNvSpPr/>
          <p:nvPr/>
        </p:nvSpPr>
        <p:spPr>
          <a:xfrm>
            <a:off x="6637899" y="31715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a:t>
            </a:r>
            <a:endParaRPr b="1" sz="1300">
              <a:latin typeface="Gowun Batang"/>
              <a:ea typeface="Gowun Batang"/>
              <a:cs typeface="Gowun Batang"/>
              <a:sym typeface="Gowun Batang"/>
            </a:endParaRPr>
          </a:p>
        </p:txBody>
      </p:sp>
      <p:sp>
        <p:nvSpPr>
          <p:cNvPr id="541" name="Google Shape;541;g26bb4fbe5a0_0_7"/>
          <p:cNvSpPr/>
          <p:nvPr/>
        </p:nvSpPr>
        <p:spPr>
          <a:xfrm>
            <a:off x="7477432" y="31715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42" name="Google Shape;542;g26bb4fbe5a0_0_7"/>
          <p:cNvSpPr/>
          <p:nvPr/>
        </p:nvSpPr>
        <p:spPr>
          <a:xfrm>
            <a:off x="6637899" y="3448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1</a:t>
            </a:r>
            <a:endParaRPr b="1" sz="1300">
              <a:latin typeface="Gowun Batang"/>
              <a:ea typeface="Gowun Batang"/>
              <a:cs typeface="Gowun Batang"/>
              <a:sym typeface="Gowun Batang"/>
            </a:endParaRPr>
          </a:p>
        </p:txBody>
      </p:sp>
      <p:sp>
        <p:nvSpPr>
          <p:cNvPr id="543" name="Google Shape;543;g26bb4fbe5a0_0_7"/>
          <p:cNvSpPr/>
          <p:nvPr/>
        </p:nvSpPr>
        <p:spPr>
          <a:xfrm>
            <a:off x="7477432" y="34484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44" name="Google Shape;544;g26bb4fbe5a0_0_7"/>
          <p:cNvSpPr/>
          <p:nvPr/>
        </p:nvSpPr>
        <p:spPr>
          <a:xfrm>
            <a:off x="6637899" y="37324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1</a:t>
            </a:r>
            <a:endParaRPr b="1" sz="1300">
              <a:latin typeface="Gowun Batang"/>
              <a:ea typeface="Gowun Batang"/>
              <a:cs typeface="Gowun Batang"/>
              <a:sym typeface="Gowun Batang"/>
            </a:endParaRPr>
          </a:p>
        </p:txBody>
      </p:sp>
      <p:sp>
        <p:nvSpPr>
          <p:cNvPr id="545" name="Google Shape;545;g26bb4fbe5a0_0_7"/>
          <p:cNvSpPr/>
          <p:nvPr/>
        </p:nvSpPr>
        <p:spPr>
          <a:xfrm>
            <a:off x="7477432" y="3732450"/>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0</a:t>
            </a:r>
            <a:endParaRPr b="1" sz="1300">
              <a:solidFill>
                <a:schemeClr val="dk1"/>
              </a:solidFill>
              <a:latin typeface="Gowun Batang"/>
              <a:ea typeface="Gowun Batang"/>
              <a:cs typeface="Gowun Batang"/>
              <a:sym typeface="Gowun Batang"/>
            </a:endParaRPr>
          </a:p>
        </p:txBody>
      </p:sp>
      <p:sp>
        <p:nvSpPr>
          <p:cNvPr id="546" name="Google Shape;546;g26bb4fbe5a0_0_7"/>
          <p:cNvSpPr/>
          <p:nvPr/>
        </p:nvSpPr>
        <p:spPr>
          <a:xfrm>
            <a:off x="6637899" y="40093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a:t>
            </a:r>
            <a:endParaRPr b="1" sz="1300">
              <a:latin typeface="Gowun Batang"/>
              <a:ea typeface="Gowun Batang"/>
              <a:cs typeface="Gowun Batang"/>
              <a:sym typeface="Gowun Batang"/>
            </a:endParaRPr>
          </a:p>
        </p:txBody>
      </p:sp>
      <p:sp>
        <p:nvSpPr>
          <p:cNvPr id="547" name="Google Shape;547;g26bb4fbe5a0_0_7"/>
          <p:cNvSpPr/>
          <p:nvPr/>
        </p:nvSpPr>
        <p:spPr>
          <a:xfrm>
            <a:off x="7477432" y="400937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chemeClr val="dk1"/>
                </a:solidFill>
                <a:latin typeface="Gowun Batang"/>
                <a:ea typeface="Gowun Batang"/>
                <a:cs typeface="Gowun Batang"/>
                <a:sym typeface="Gowun Batang"/>
              </a:rPr>
              <a:t>1</a:t>
            </a:r>
            <a:endParaRPr b="1" sz="1300">
              <a:solidFill>
                <a:schemeClr val="dk1"/>
              </a:solidFill>
              <a:latin typeface="Gowun Batang"/>
              <a:ea typeface="Gowun Batang"/>
              <a:cs typeface="Gowun Batang"/>
              <a:sym typeface="Gowun Batang"/>
            </a:endParaRPr>
          </a:p>
        </p:txBody>
      </p:sp>
      <p:sp>
        <p:nvSpPr>
          <p:cNvPr id="548" name="Google Shape;548;g26bb4fbe5a0_0_7"/>
          <p:cNvSpPr/>
          <p:nvPr/>
        </p:nvSpPr>
        <p:spPr>
          <a:xfrm>
            <a:off x="5984388" y="3480763"/>
            <a:ext cx="510300" cy="34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g26bb4fbe5a0_0_7"/>
          <p:cNvSpPr txBox="1"/>
          <p:nvPr/>
        </p:nvSpPr>
        <p:spPr>
          <a:xfrm>
            <a:off x="1576625" y="248131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승객 아이디, 이름, 티켓번호는 타이타닉 탑승자의 생존 여부에 영향을 끼치지 않는 속성이므로 drop 해준다</a:t>
            </a:r>
            <a:endParaRPr b="1" sz="1200">
              <a:solidFill>
                <a:schemeClr val="dk1"/>
              </a:solidFill>
              <a:latin typeface="Gowun Dodum"/>
              <a:ea typeface="Gowun Dodum"/>
              <a:cs typeface="Gowun Dodum"/>
              <a:sym typeface="Gowun Dod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6bb4fbe5a0_0_14"/>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5" name="Google Shape;555;g26bb4fbe5a0_0_14"/>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56" name="Google Shape;556;g26bb4fbe5a0_0_14"/>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557" name="Google Shape;557;g26bb4fbe5a0_0_14"/>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558" name="Google Shape;558;g26bb4fbe5a0_0_14"/>
          <p:cNvSpPr txBox="1"/>
          <p:nvPr/>
        </p:nvSpPr>
        <p:spPr>
          <a:xfrm>
            <a:off x="1408975" y="876150"/>
            <a:ext cx="37872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피처, 레이블 데이터 세트 추출 및 가공</a:t>
            </a:r>
            <a:endParaRPr b="1" sz="1700">
              <a:solidFill>
                <a:schemeClr val="dk1"/>
              </a:solidFill>
              <a:latin typeface="Gowun Dodum"/>
              <a:ea typeface="Gowun Dodum"/>
              <a:cs typeface="Gowun Dodum"/>
              <a:sym typeface="Gowun Dodum"/>
            </a:endParaRPr>
          </a:p>
        </p:txBody>
      </p:sp>
      <p:pic>
        <p:nvPicPr>
          <p:cNvPr id="559" name="Google Shape;559;g26bb4fbe5a0_0_14"/>
          <p:cNvPicPr preferRelativeResize="0"/>
          <p:nvPr/>
        </p:nvPicPr>
        <p:blipFill>
          <a:blip r:embed="rId4">
            <a:alphaModFix/>
          </a:blip>
          <a:stretch>
            <a:fillRect/>
          </a:stretch>
        </p:blipFill>
        <p:spPr>
          <a:xfrm>
            <a:off x="1428475" y="1368625"/>
            <a:ext cx="4108200" cy="1137065"/>
          </a:xfrm>
          <a:prstGeom prst="rect">
            <a:avLst/>
          </a:prstGeom>
          <a:noFill/>
          <a:ln>
            <a:noFill/>
          </a:ln>
        </p:spPr>
      </p:pic>
      <p:sp>
        <p:nvSpPr>
          <p:cNvPr id="560" name="Google Shape;560;g26bb4fbe5a0_0_14"/>
          <p:cNvSpPr txBox="1"/>
          <p:nvPr/>
        </p:nvSpPr>
        <p:spPr>
          <a:xfrm>
            <a:off x="1408975" y="2808825"/>
            <a:ext cx="32514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학습 데이터, 테스트 데이터 분리</a:t>
            </a:r>
            <a:endParaRPr b="1" sz="1700">
              <a:solidFill>
                <a:schemeClr val="dk1"/>
              </a:solidFill>
              <a:latin typeface="Gowun Dodum"/>
              <a:ea typeface="Gowun Dodum"/>
              <a:cs typeface="Gowun Dodum"/>
              <a:sym typeface="Gowun Dodum"/>
            </a:endParaRPr>
          </a:p>
        </p:txBody>
      </p:sp>
      <p:pic>
        <p:nvPicPr>
          <p:cNvPr id="561" name="Google Shape;561;g26bb4fbe5a0_0_14"/>
          <p:cNvPicPr preferRelativeResize="0"/>
          <p:nvPr/>
        </p:nvPicPr>
        <p:blipFill>
          <a:blip r:embed="rId5">
            <a:alphaModFix/>
          </a:blip>
          <a:stretch>
            <a:fillRect/>
          </a:stretch>
        </p:blipFill>
        <p:spPr>
          <a:xfrm>
            <a:off x="1408975" y="3264486"/>
            <a:ext cx="6177001" cy="795450"/>
          </a:xfrm>
          <a:prstGeom prst="rect">
            <a:avLst/>
          </a:prstGeom>
          <a:noFill/>
          <a:ln>
            <a:noFill/>
          </a:ln>
        </p:spPr>
      </p:pic>
      <p:sp>
        <p:nvSpPr>
          <p:cNvPr id="562" name="Google Shape;562;g26bb4fbe5a0_0_14"/>
          <p:cNvSpPr txBox="1"/>
          <p:nvPr/>
        </p:nvSpPr>
        <p:spPr>
          <a:xfrm>
            <a:off x="1352275" y="406916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학습 데이터 80%, 테스트 데이터 20%</a:t>
            </a:r>
            <a:endParaRPr b="1" sz="1200">
              <a:solidFill>
                <a:schemeClr val="dk1"/>
              </a:solidFill>
              <a:latin typeface="Gowun Dodum"/>
              <a:ea typeface="Gowun Dodum"/>
              <a:cs typeface="Gowun Dodum"/>
              <a:sym typeface="Gowun Dodum"/>
            </a:endParaRPr>
          </a:p>
        </p:txBody>
      </p:sp>
      <p:sp>
        <p:nvSpPr>
          <p:cNvPr id="563" name="Google Shape;563;g26bb4fbe5a0_0_14"/>
          <p:cNvSpPr txBox="1"/>
          <p:nvPr/>
        </p:nvSpPr>
        <p:spPr>
          <a:xfrm>
            <a:off x="5196175" y="1540113"/>
            <a:ext cx="4108200" cy="794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피처 데이터 : </a:t>
            </a:r>
            <a:r>
              <a:rPr b="1" lang="ko" sz="1200">
                <a:solidFill>
                  <a:srgbClr val="19264B"/>
                </a:solidFill>
                <a:latin typeface="Gowun Dodum"/>
                <a:ea typeface="Gowun Dodum"/>
                <a:cs typeface="Gowun Dodum"/>
                <a:sym typeface="Gowun Dodum"/>
              </a:rPr>
              <a:t>Survived 속성을 제외한 모든 데이터</a:t>
            </a:r>
            <a:endParaRPr b="1" sz="1200">
              <a:solidFill>
                <a:srgbClr val="19264B"/>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rgbClr val="19264B"/>
              </a:solidFill>
              <a:latin typeface="Gowun Dodum"/>
              <a:ea typeface="Gowun Dodum"/>
              <a:cs typeface="Gowun Dodum"/>
              <a:sym typeface="Gowun Dodum"/>
            </a:endParaRPr>
          </a:p>
          <a:p>
            <a:pPr indent="0" lvl="0" marL="45720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레이블 데이터 : Survived 속성 데이터</a:t>
            </a:r>
            <a:endParaRPr b="1" sz="1200">
              <a:solidFill>
                <a:srgbClr val="19264B"/>
              </a:solidFill>
              <a:latin typeface="Gowun Dodum"/>
              <a:ea typeface="Gowun Dodum"/>
              <a:cs typeface="Gowun Dodum"/>
              <a:sym typeface="Gowun Dod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6bb4fbe5a0_0_21"/>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9" name="Google Shape;569;g26bb4fbe5a0_0_21"/>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70" name="Google Shape;570;g26bb4fbe5a0_0_21"/>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571" name="Google Shape;571;g26bb4fbe5a0_0_21"/>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pic>
        <p:nvPicPr>
          <p:cNvPr id="572" name="Google Shape;572;g26bb4fbe5a0_0_21"/>
          <p:cNvPicPr preferRelativeResize="0"/>
          <p:nvPr/>
        </p:nvPicPr>
        <p:blipFill>
          <a:blip r:embed="rId4">
            <a:alphaModFix/>
          </a:blip>
          <a:stretch>
            <a:fillRect/>
          </a:stretch>
        </p:blipFill>
        <p:spPr>
          <a:xfrm>
            <a:off x="1408975" y="1045525"/>
            <a:ext cx="4981210" cy="4008626"/>
          </a:xfrm>
          <a:prstGeom prst="rect">
            <a:avLst/>
          </a:prstGeom>
          <a:noFill/>
          <a:ln>
            <a:noFill/>
          </a:ln>
        </p:spPr>
      </p:pic>
      <p:sp>
        <p:nvSpPr>
          <p:cNvPr id="573" name="Google Shape;573;g26bb4fbe5a0_0_21"/>
          <p:cNvSpPr txBox="1"/>
          <p:nvPr/>
        </p:nvSpPr>
        <p:spPr>
          <a:xfrm>
            <a:off x="1323925" y="77541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DecisionTreeClassifier, RandomForestClassifier, LogisticRegression 알고리즘 모델 적용</a:t>
            </a:r>
            <a:endParaRPr b="1" sz="1200">
              <a:solidFill>
                <a:schemeClr val="dk1"/>
              </a:solidFill>
              <a:latin typeface="Gowun Dodum"/>
              <a:ea typeface="Gowun Dodum"/>
              <a:cs typeface="Gowun Dodum"/>
              <a:sym typeface="Gowun Dodum"/>
            </a:endParaRPr>
          </a:p>
        </p:txBody>
      </p:sp>
      <p:sp>
        <p:nvSpPr>
          <p:cNvPr id="574" name="Google Shape;574;g26bb4fbe5a0_0_21"/>
          <p:cNvSpPr/>
          <p:nvPr/>
        </p:nvSpPr>
        <p:spPr>
          <a:xfrm>
            <a:off x="7145325" y="1812550"/>
            <a:ext cx="17589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chemeClr val="lt1"/>
                </a:solidFill>
                <a:latin typeface="Gowun Dodum"/>
                <a:ea typeface="Gowun Dodum"/>
                <a:cs typeface="Gowun Dodum"/>
                <a:sym typeface="Gowun Dodum"/>
              </a:rPr>
              <a:t>DecisionTreeClassifier</a:t>
            </a:r>
            <a:endParaRPr sz="1100">
              <a:solidFill>
                <a:schemeClr val="lt1"/>
              </a:solidFill>
              <a:latin typeface="Gowun Batang"/>
              <a:ea typeface="Gowun Batang"/>
              <a:cs typeface="Gowun Batang"/>
              <a:sym typeface="Gowun Batang"/>
            </a:endParaRPr>
          </a:p>
        </p:txBody>
      </p:sp>
      <p:sp>
        <p:nvSpPr>
          <p:cNvPr id="575" name="Google Shape;575;g26bb4fbe5a0_0_21"/>
          <p:cNvSpPr/>
          <p:nvPr/>
        </p:nvSpPr>
        <p:spPr>
          <a:xfrm>
            <a:off x="7145325" y="2085950"/>
            <a:ext cx="17589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accuracy : 0.7877</a:t>
            </a:r>
            <a:endParaRPr b="1" sz="1300">
              <a:latin typeface="Gowun Batang"/>
              <a:ea typeface="Gowun Batang"/>
              <a:cs typeface="Gowun Batang"/>
              <a:sym typeface="Gowun Batang"/>
            </a:endParaRPr>
          </a:p>
        </p:txBody>
      </p:sp>
      <p:sp>
        <p:nvSpPr>
          <p:cNvPr id="576" name="Google Shape;576;g26bb4fbe5a0_0_21"/>
          <p:cNvSpPr/>
          <p:nvPr/>
        </p:nvSpPr>
        <p:spPr>
          <a:xfrm>
            <a:off x="7145325" y="2789350"/>
            <a:ext cx="17589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chemeClr val="lt1"/>
                </a:solidFill>
                <a:latin typeface="Gowun Dodum"/>
                <a:ea typeface="Gowun Dodum"/>
                <a:cs typeface="Gowun Dodum"/>
                <a:sym typeface="Gowun Dodum"/>
              </a:rPr>
              <a:t>RandomForestClassifier</a:t>
            </a:r>
            <a:endParaRPr sz="1100">
              <a:solidFill>
                <a:schemeClr val="lt1"/>
              </a:solidFill>
              <a:latin typeface="Gowun Batang"/>
              <a:ea typeface="Gowun Batang"/>
              <a:cs typeface="Gowun Batang"/>
              <a:sym typeface="Gowun Batang"/>
            </a:endParaRPr>
          </a:p>
        </p:txBody>
      </p:sp>
      <p:sp>
        <p:nvSpPr>
          <p:cNvPr id="577" name="Google Shape;577;g26bb4fbe5a0_0_21"/>
          <p:cNvSpPr/>
          <p:nvPr/>
        </p:nvSpPr>
        <p:spPr>
          <a:xfrm>
            <a:off x="7145325" y="3062750"/>
            <a:ext cx="1758900" cy="25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300">
                <a:solidFill>
                  <a:schemeClr val="dk1"/>
                </a:solidFill>
                <a:latin typeface="Gowun Batang"/>
                <a:ea typeface="Gowun Batang"/>
                <a:cs typeface="Gowun Batang"/>
                <a:sym typeface="Gowun Batang"/>
              </a:rPr>
              <a:t>accuracy : 0.8547</a:t>
            </a:r>
            <a:endParaRPr b="1" sz="1300">
              <a:latin typeface="Gowun Batang"/>
              <a:ea typeface="Gowun Batang"/>
              <a:cs typeface="Gowun Batang"/>
              <a:sym typeface="Gowun Batang"/>
            </a:endParaRPr>
          </a:p>
        </p:txBody>
      </p:sp>
      <p:sp>
        <p:nvSpPr>
          <p:cNvPr id="578" name="Google Shape;578;g26bb4fbe5a0_0_21"/>
          <p:cNvSpPr/>
          <p:nvPr/>
        </p:nvSpPr>
        <p:spPr>
          <a:xfrm>
            <a:off x="7145325" y="3762625"/>
            <a:ext cx="17589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chemeClr val="lt1"/>
                </a:solidFill>
                <a:latin typeface="Gowun Dodum"/>
                <a:ea typeface="Gowun Dodum"/>
                <a:cs typeface="Gowun Dodum"/>
                <a:sym typeface="Gowun Dodum"/>
              </a:rPr>
              <a:t>LogisticRegression</a:t>
            </a:r>
            <a:endParaRPr sz="1100">
              <a:solidFill>
                <a:schemeClr val="lt1"/>
              </a:solidFill>
              <a:latin typeface="Gowun Batang"/>
              <a:ea typeface="Gowun Batang"/>
              <a:cs typeface="Gowun Batang"/>
              <a:sym typeface="Gowun Batang"/>
            </a:endParaRPr>
          </a:p>
        </p:txBody>
      </p:sp>
      <p:sp>
        <p:nvSpPr>
          <p:cNvPr id="579" name="Google Shape;579;g26bb4fbe5a0_0_21"/>
          <p:cNvSpPr/>
          <p:nvPr/>
        </p:nvSpPr>
        <p:spPr>
          <a:xfrm>
            <a:off x="7145325" y="4036025"/>
            <a:ext cx="1758900" cy="25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ko" sz="1300">
                <a:solidFill>
                  <a:schemeClr val="dk1"/>
                </a:solidFill>
                <a:latin typeface="Gowun Batang"/>
                <a:ea typeface="Gowun Batang"/>
                <a:cs typeface="Gowun Batang"/>
                <a:sym typeface="Gowun Batang"/>
              </a:rPr>
              <a:t>accuracy : 0.8659</a:t>
            </a:r>
            <a:endParaRPr b="1" sz="1300">
              <a:latin typeface="Gowun Batang"/>
              <a:ea typeface="Gowun Batang"/>
              <a:cs typeface="Gowun Batang"/>
              <a:sym typeface="Gowun Batang"/>
            </a:endParaRPr>
          </a:p>
        </p:txBody>
      </p:sp>
      <p:sp>
        <p:nvSpPr>
          <p:cNvPr id="580" name="Google Shape;580;g26bb4fbe5a0_0_21"/>
          <p:cNvSpPr/>
          <p:nvPr/>
        </p:nvSpPr>
        <p:spPr>
          <a:xfrm>
            <a:off x="6550850" y="2907650"/>
            <a:ext cx="433800" cy="56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6bb4fbe5a0_0_28"/>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6" name="Google Shape;586;g26bb4fbe5a0_0_28"/>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587" name="Google Shape;587;g26bb4fbe5a0_0_28"/>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588" name="Google Shape;588;g26bb4fbe5a0_0_28"/>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589" name="Google Shape;589;g26bb4fbe5a0_0_28"/>
          <p:cNvSpPr txBox="1"/>
          <p:nvPr/>
        </p:nvSpPr>
        <p:spPr>
          <a:xfrm>
            <a:off x="1323925" y="77541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KFold 교차 검증 진행</a:t>
            </a:r>
            <a:endParaRPr b="1" sz="1200">
              <a:solidFill>
                <a:schemeClr val="dk1"/>
              </a:solidFill>
              <a:latin typeface="Gowun Dodum"/>
              <a:ea typeface="Gowun Dodum"/>
              <a:cs typeface="Gowun Dodum"/>
              <a:sym typeface="Gowun Dodum"/>
            </a:endParaRPr>
          </a:p>
        </p:txBody>
      </p:sp>
      <p:pic>
        <p:nvPicPr>
          <p:cNvPr id="590" name="Google Shape;590;g26bb4fbe5a0_0_28"/>
          <p:cNvPicPr preferRelativeResize="0"/>
          <p:nvPr/>
        </p:nvPicPr>
        <p:blipFill>
          <a:blip r:embed="rId4">
            <a:alphaModFix/>
          </a:blip>
          <a:stretch>
            <a:fillRect/>
          </a:stretch>
        </p:blipFill>
        <p:spPr>
          <a:xfrm>
            <a:off x="1408975" y="1144725"/>
            <a:ext cx="4535825" cy="3787875"/>
          </a:xfrm>
          <a:prstGeom prst="rect">
            <a:avLst/>
          </a:prstGeom>
          <a:noFill/>
          <a:ln>
            <a:noFill/>
          </a:ln>
        </p:spPr>
      </p:pic>
      <p:sp>
        <p:nvSpPr>
          <p:cNvPr id="591" name="Google Shape;591;g26bb4fbe5a0_0_28"/>
          <p:cNvSpPr/>
          <p:nvPr/>
        </p:nvSpPr>
        <p:spPr>
          <a:xfrm>
            <a:off x="6687525" y="22308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0 정확도</a:t>
            </a:r>
            <a:endParaRPr sz="1100">
              <a:solidFill>
                <a:schemeClr val="lt1"/>
              </a:solidFill>
              <a:latin typeface="Gowun Dodum"/>
              <a:ea typeface="Gowun Dodum"/>
              <a:cs typeface="Gowun Dodum"/>
              <a:sym typeface="Gowun Dodum"/>
            </a:endParaRPr>
          </a:p>
        </p:txBody>
      </p:sp>
      <p:sp>
        <p:nvSpPr>
          <p:cNvPr id="592" name="Google Shape;592;g26bb4fbe5a0_0_28"/>
          <p:cNvSpPr/>
          <p:nvPr/>
        </p:nvSpPr>
        <p:spPr>
          <a:xfrm>
            <a:off x="8009824" y="22308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0.7542</a:t>
            </a:r>
            <a:endParaRPr b="1" sz="1300">
              <a:latin typeface="Gowun Batang"/>
              <a:ea typeface="Gowun Batang"/>
              <a:cs typeface="Gowun Batang"/>
              <a:sym typeface="Gowun Batang"/>
            </a:endParaRPr>
          </a:p>
        </p:txBody>
      </p:sp>
      <p:sp>
        <p:nvSpPr>
          <p:cNvPr id="593" name="Google Shape;593;g26bb4fbe5a0_0_28"/>
          <p:cNvSpPr/>
          <p:nvPr/>
        </p:nvSpPr>
        <p:spPr>
          <a:xfrm>
            <a:off x="6687525" y="25037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1 정확도</a:t>
            </a:r>
            <a:endParaRPr sz="1100">
              <a:solidFill>
                <a:schemeClr val="lt1"/>
              </a:solidFill>
              <a:latin typeface="Gowun Dodum"/>
              <a:ea typeface="Gowun Dodum"/>
              <a:cs typeface="Gowun Dodum"/>
              <a:sym typeface="Gowun Dodum"/>
            </a:endParaRPr>
          </a:p>
        </p:txBody>
      </p:sp>
      <p:sp>
        <p:nvSpPr>
          <p:cNvPr id="594" name="Google Shape;594;g26bb4fbe5a0_0_28"/>
          <p:cNvSpPr/>
          <p:nvPr/>
        </p:nvSpPr>
        <p:spPr>
          <a:xfrm>
            <a:off x="8009824" y="2503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0.7809</a:t>
            </a:r>
            <a:endParaRPr b="1" sz="1300">
              <a:latin typeface="Gowun Batang"/>
              <a:ea typeface="Gowun Batang"/>
              <a:cs typeface="Gowun Batang"/>
              <a:sym typeface="Gowun Batang"/>
            </a:endParaRPr>
          </a:p>
        </p:txBody>
      </p:sp>
      <p:sp>
        <p:nvSpPr>
          <p:cNvPr id="595" name="Google Shape;595;g26bb4fbe5a0_0_28"/>
          <p:cNvSpPr/>
          <p:nvPr/>
        </p:nvSpPr>
        <p:spPr>
          <a:xfrm>
            <a:off x="6687525" y="27766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2 정확도</a:t>
            </a:r>
            <a:endParaRPr sz="1100">
              <a:solidFill>
                <a:schemeClr val="lt1"/>
              </a:solidFill>
              <a:latin typeface="Gowun Dodum"/>
              <a:ea typeface="Gowun Dodum"/>
              <a:cs typeface="Gowun Dodum"/>
              <a:sym typeface="Gowun Dodum"/>
            </a:endParaRPr>
          </a:p>
        </p:txBody>
      </p:sp>
      <p:sp>
        <p:nvSpPr>
          <p:cNvPr id="596" name="Google Shape;596;g26bb4fbe5a0_0_28"/>
          <p:cNvSpPr/>
          <p:nvPr/>
        </p:nvSpPr>
        <p:spPr>
          <a:xfrm>
            <a:off x="8009824" y="27766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0.7865</a:t>
            </a:r>
            <a:endParaRPr b="1" sz="1300">
              <a:latin typeface="Gowun Batang"/>
              <a:ea typeface="Gowun Batang"/>
              <a:cs typeface="Gowun Batang"/>
              <a:sym typeface="Gowun Batang"/>
            </a:endParaRPr>
          </a:p>
        </p:txBody>
      </p:sp>
      <p:sp>
        <p:nvSpPr>
          <p:cNvPr id="597" name="Google Shape;597;g26bb4fbe5a0_0_28"/>
          <p:cNvSpPr/>
          <p:nvPr/>
        </p:nvSpPr>
        <p:spPr>
          <a:xfrm>
            <a:off x="6687525" y="30495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3 정확도</a:t>
            </a:r>
            <a:endParaRPr sz="1100">
              <a:solidFill>
                <a:schemeClr val="lt1"/>
              </a:solidFill>
              <a:latin typeface="Gowun Dodum"/>
              <a:ea typeface="Gowun Dodum"/>
              <a:cs typeface="Gowun Dodum"/>
              <a:sym typeface="Gowun Dodum"/>
            </a:endParaRPr>
          </a:p>
        </p:txBody>
      </p:sp>
      <p:sp>
        <p:nvSpPr>
          <p:cNvPr id="598" name="Google Shape;598;g26bb4fbe5a0_0_28"/>
          <p:cNvSpPr/>
          <p:nvPr/>
        </p:nvSpPr>
        <p:spPr>
          <a:xfrm>
            <a:off x="8009824" y="30495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0.7697</a:t>
            </a:r>
            <a:endParaRPr b="1" sz="1300">
              <a:latin typeface="Gowun Batang"/>
              <a:ea typeface="Gowun Batang"/>
              <a:cs typeface="Gowun Batang"/>
              <a:sym typeface="Gowun Batang"/>
            </a:endParaRPr>
          </a:p>
        </p:txBody>
      </p:sp>
      <p:sp>
        <p:nvSpPr>
          <p:cNvPr id="599" name="Google Shape;599;g26bb4fbe5a0_0_28"/>
          <p:cNvSpPr/>
          <p:nvPr/>
        </p:nvSpPr>
        <p:spPr>
          <a:xfrm>
            <a:off x="6687525" y="33224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4 정확도</a:t>
            </a:r>
            <a:endParaRPr sz="1100">
              <a:solidFill>
                <a:schemeClr val="lt1"/>
              </a:solidFill>
              <a:latin typeface="Gowun Dodum"/>
              <a:ea typeface="Gowun Dodum"/>
              <a:cs typeface="Gowun Dodum"/>
              <a:sym typeface="Gowun Dodum"/>
            </a:endParaRPr>
          </a:p>
        </p:txBody>
      </p:sp>
      <p:sp>
        <p:nvSpPr>
          <p:cNvPr id="600" name="Google Shape;600;g26bb4fbe5a0_0_28"/>
          <p:cNvSpPr/>
          <p:nvPr/>
        </p:nvSpPr>
        <p:spPr>
          <a:xfrm>
            <a:off x="8009824" y="33224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0.8202</a:t>
            </a:r>
            <a:endParaRPr b="1" sz="1300">
              <a:latin typeface="Gowun Batang"/>
              <a:ea typeface="Gowun Batang"/>
              <a:cs typeface="Gowun Batang"/>
              <a:sym typeface="Gowun Batang"/>
            </a:endParaRPr>
          </a:p>
        </p:txBody>
      </p:sp>
      <p:sp>
        <p:nvSpPr>
          <p:cNvPr id="601" name="Google Shape;601;g26bb4fbe5a0_0_28"/>
          <p:cNvSpPr/>
          <p:nvPr/>
        </p:nvSpPr>
        <p:spPr>
          <a:xfrm>
            <a:off x="6687525" y="35953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평균 정확도</a:t>
            </a:r>
            <a:endParaRPr sz="1100">
              <a:solidFill>
                <a:schemeClr val="lt1"/>
              </a:solidFill>
              <a:latin typeface="Gowun Dodum"/>
              <a:ea typeface="Gowun Dodum"/>
              <a:cs typeface="Gowun Dodum"/>
              <a:sym typeface="Gowun Dodum"/>
            </a:endParaRPr>
          </a:p>
        </p:txBody>
      </p:sp>
      <p:sp>
        <p:nvSpPr>
          <p:cNvPr id="602" name="Google Shape;602;g26bb4fbe5a0_0_28"/>
          <p:cNvSpPr/>
          <p:nvPr/>
        </p:nvSpPr>
        <p:spPr>
          <a:xfrm>
            <a:off x="8009824" y="35953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0000FF"/>
                </a:solidFill>
                <a:latin typeface="Gowun Batang"/>
                <a:ea typeface="Gowun Batang"/>
                <a:cs typeface="Gowun Batang"/>
                <a:sym typeface="Gowun Batang"/>
              </a:rPr>
              <a:t>0.7823</a:t>
            </a:r>
            <a:endParaRPr b="1" sz="1300">
              <a:solidFill>
                <a:srgbClr val="0000FF"/>
              </a:solidFill>
              <a:latin typeface="Gowun Batang"/>
              <a:ea typeface="Gowun Batang"/>
              <a:cs typeface="Gowun Batang"/>
              <a:sym typeface="Gowun Batang"/>
            </a:endParaRPr>
          </a:p>
        </p:txBody>
      </p:sp>
      <p:sp>
        <p:nvSpPr>
          <p:cNvPr id="603" name="Google Shape;603;g26bb4fbe5a0_0_28"/>
          <p:cNvSpPr/>
          <p:nvPr/>
        </p:nvSpPr>
        <p:spPr>
          <a:xfrm>
            <a:off x="6099263" y="2758013"/>
            <a:ext cx="433800" cy="56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26bb4fbe5a0_0_365"/>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9" name="Google Shape;609;g26bb4fbe5a0_0_365"/>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10" name="Google Shape;610;g26bb4fbe5a0_0_365"/>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611" name="Google Shape;611;g26bb4fbe5a0_0_365"/>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sp>
        <p:nvSpPr>
          <p:cNvPr id="612" name="Google Shape;612;g26bb4fbe5a0_0_365"/>
          <p:cNvSpPr txBox="1"/>
          <p:nvPr/>
        </p:nvSpPr>
        <p:spPr>
          <a:xfrm>
            <a:off x="2136000" y="851613"/>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cross_val_score() API 를 이용한 stratifiedKFold 교차 검증</a:t>
            </a:r>
            <a:endParaRPr b="1" sz="1200">
              <a:solidFill>
                <a:schemeClr val="dk1"/>
              </a:solidFill>
              <a:latin typeface="Gowun Dodum"/>
              <a:ea typeface="Gowun Dodum"/>
              <a:cs typeface="Gowun Dodum"/>
              <a:sym typeface="Gowun Dodum"/>
            </a:endParaRPr>
          </a:p>
        </p:txBody>
      </p:sp>
      <p:pic>
        <p:nvPicPr>
          <p:cNvPr id="613" name="Google Shape;613;g26bb4fbe5a0_0_365"/>
          <p:cNvPicPr preferRelativeResize="0"/>
          <p:nvPr/>
        </p:nvPicPr>
        <p:blipFill>
          <a:blip r:embed="rId4">
            <a:alphaModFix/>
          </a:blip>
          <a:stretch>
            <a:fillRect/>
          </a:stretch>
        </p:blipFill>
        <p:spPr>
          <a:xfrm>
            <a:off x="2212188" y="1144713"/>
            <a:ext cx="5400675" cy="1704975"/>
          </a:xfrm>
          <a:prstGeom prst="rect">
            <a:avLst/>
          </a:prstGeom>
          <a:noFill/>
          <a:ln>
            <a:noFill/>
          </a:ln>
        </p:spPr>
      </p:pic>
      <p:sp>
        <p:nvSpPr>
          <p:cNvPr id="614" name="Google Shape;614;g26bb4fbe5a0_0_365"/>
          <p:cNvSpPr/>
          <p:nvPr/>
        </p:nvSpPr>
        <p:spPr>
          <a:xfrm>
            <a:off x="3743775" y="32422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0 정확도</a:t>
            </a:r>
            <a:endParaRPr sz="1100">
              <a:solidFill>
                <a:schemeClr val="lt1"/>
              </a:solidFill>
              <a:latin typeface="Gowun Dodum"/>
              <a:ea typeface="Gowun Dodum"/>
              <a:cs typeface="Gowun Dodum"/>
              <a:sym typeface="Gowun Dodum"/>
            </a:endParaRPr>
          </a:p>
        </p:txBody>
      </p:sp>
      <p:sp>
        <p:nvSpPr>
          <p:cNvPr id="615" name="Google Shape;615;g26bb4fbe5a0_0_365"/>
          <p:cNvSpPr/>
          <p:nvPr/>
        </p:nvSpPr>
        <p:spPr>
          <a:xfrm>
            <a:off x="5066074" y="32422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0.7430</a:t>
            </a:r>
            <a:endParaRPr b="1" sz="1300">
              <a:latin typeface="Gowun Batang"/>
              <a:ea typeface="Gowun Batang"/>
              <a:cs typeface="Gowun Batang"/>
              <a:sym typeface="Gowun Batang"/>
            </a:endParaRPr>
          </a:p>
        </p:txBody>
      </p:sp>
      <p:sp>
        <p:nvSpPr>
          <p:cNvPr id="616" name="Google Shape;616;g26bb4fbe5a0_0_365"/>
          <p:cNvSpPr/>
          <p:nvPr/>
        </p:nvSpPr>
        <p:spPr>
          <a:xfrm>
            <a:off x="3743775" y="35151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1 정확도</a:t>
            </a:r>
            <a:endParaRPr sz="1100">
              <a:solidFill>
                <a:schemeClr val="lt1"/>
              </a:solidFill>
              <a:latin typeface="Gowun Dodum"/>
              <a:ea typeface="Gowun Dodum"/>
              <a:cs typeface="Gowun Dodum"/>
              <a:sym typeface="Gowun Dodum"/>
            </a:endParaRPr>
          </a:p>
        </p:txBody>
      </p:sp>
      <p:sp>
        <p:nvSpPr>
          <p:cNvPr id="617" name="Google Shape;617;g26bb4fbe5a0_0_365"/>
          <p:cNvSpPr/>
          <p:nvPr/>
        </p:nvSpPr>
        <p:spPr>
          <a:xfrm>
            <a:off x="5066074" y="35151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0.7753</a:t>
            </a:r>
            <a:endParaRPr b="1" sz="1300">
              <a:latin typeface="Gowun Batang"/>
              <a:ea typeface="Gowun Batang"/>
              <a:cs typeface="Gowun Batang"/>
              <a:sym typeface="Gowun Batang"/>
            </a:endParaRPr>
          </a:p>
        </p:txBody>
      </p:sp>
      <p:sp>
        <p:nvSpPr>
          <p:cNvPr id="618" name="Google Shape;618;g26bb4fbe5a0_0_365"/>
          <p:cNvSpPr/>
          <p:nvPr/>
        </p:nvSpPr>
        <p:spPr>
          <a:xfrm>
            <a:off x="3743775" y="37880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2 정확도</a:t>
            </a:r>
            <a:endParaRPr sz="1100">
              <a:solidFill>
                <a:schemeClr val="lt1"/>
              </a:solidFill>
              <a:latin typeface="Gowun Dodum"/>
              <a:ea typeface="Gowun Dodum"/>
              <a:cs typeface="Gowun Dodum"/>
              <a:sym typeface="Gowun Dodum"/>
            </a:endParaRPr>
          </a:p>
        </p:txBody>
      </p:sp>
      <p:sp>
        <p:nvSpPr>
          <p:cNvPr id="619" name="Google Shape;619;g26bb4fbe5a0_0_365"/>
          <p:cNvSpPr/>
          <p:nvPr/>
        </p:nvSpPr>
        <p:spPr>
          <a:xfrm>
            <a:off x="5066074" y="37880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0.7921</a:t>
            </a:r>
            <a:endParaRPr b="1" sz="1300">
              <a:latin typeface="Gowun Batang"/>
              <a:ea typeface="Gowun Batang"/>
              <a:cs typeface="Gowun Batang"/>
              <a:sym typeface="Gowun Batang"/>
            </a:endParaRPr>
          </a:p>
        </p:txBody>
      </p:sp>
      <p:sp>
        <p:nvSpPr>
          <p:cNvPr id="620" name="Google Shape;620;g26bb4fbe5a0_0_365"/>
          <p:cNvSpPr/>
          <p:nvPr/>
        </p:nvSpPr>
        <p:spPr>
          <a:xfrm>
            <a:off x="3743775" y="40609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3 정확도</a:t>
            </a:r>
            <a:endParaRPr sz="1100">
              <a:solidFill>
                <a:schemeClr val="lt1"/>
              </a:solidFill>
              <a:latin typeface="Gowun Dodum"/>
              <a:ea typeface="Gowun Dodum"/>
              <a:cs typeface="Gowun Dodum"/>
              <a:sym typeface="Gowun Dodum"/>
            </a:endParaRPr>
          </a:p>
        </p:txBody>
      </p:sp>
      <p:sp>
        <p:nvSpPr>
          <p:cNvPr id="621" name="Google Shape;621;g26bb4fbe5a0_0_365"/>
          <p:cNvSpPr/>
          <p:nvPr/>
        </p:nvSpPr>
        <p:spPr>
          <a:xfrm>
            <a:off x="5066074" y="40609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0.7865</a:t>
            </a:r>
            <a:endParaRPr b="1" sz="1300">
              <a:latin typeface="Gowun Batang"/>
              <a:ea typeface="Gowun Batang"/>
              <a:cs typeface="Gowun Batang"/>
              <a:sym typeface="Gowun Batang"/>
            </a:endParaRPr>
          </a:p>
        </p:txBody>
      </p:sp>
      <p:sp>
        <p:nvSpPr>
          <p:cNvPr id="622" name="Google Shape;622;g26bb4fbe5a0_0_365"/>
          <p:cNvSpPr/>
          <p:nvPr/>
        </p:nvSpPr>
        <p:spPr>
          <a:xfrm>
            <a:off x="3743775" y="43338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교차검증 4 정확도</a:t>
            </a:r>
            <a:endParaRPr sz="1100">
              <a:solidFill>
                <a:schemeClr val="lt1"/>
              </a:solidFill>
              <a:latin typeface="Gowun Dodum"/>
              <a:ea typeface="Gowun Dodum"/>
              <a:cs typeface="Gowun Dodum"/>
              <a:sym typeface="Gowun Dodum"/>
            </a:endParaRPr>
          </a:p>
        </p:txBody>
      </p:sp>
      <p:sp>
        <p:nvSpPr>
          <p:cNvPr id="623" name="Google Shape;623;g26bb4fbe5a0_0_365"/>
          <p:cNvSpPr/>
          <p:nvPr/>
        </p:nvSpPr>
        <p:spPr>
          <a:xfrm>
            <a:off x="5066074" y="43338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0.8427</a:t>
            </a:r>
            <a:endParaRPr b="1" sz="1300">
              <a:latin typeface="Gowun Batang"/>
              <a:ea typeface="Gowun Batang"/>
              <a:cs typeface="Gowun Batang"/>
              <a:sym typeface="Gowun Batang"/>
            </a:endParaRPr>
          </a:p>
        </p:txBody>
      </p:sp>
      <p:sp>
        <p:nvSpPr>
          <p:cNvPr id="624" name="Google Shape;624;g26bb4fbe5a0_0_365"/>
          <p:cNvSpPr/>
          <p:nvPr/>
        </p:nvSpPr>
        <p:spPr>
          <a:xfrm>
            <a:off x="3743775" y="4606763"/>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평균 정확도</a:t>
            </a:r>
            <a:endParaRPr sz="1100">
              <a:solidFill>
                <a:schemeClr val="lt1"/>
              </a:solidFill>
              <a:latin typeface="Gowun Dodum"/>
              <a:ea typeface="Gowun Dodum"/>
              <a:cs typeface="Gowun Dodum"/>
              <a:sym typeface="Gowun Dodum"/>
            </a:endParaRPr>
          </a:p>
        </p:txBody>
      </p:sp>
      <p:sp>
        <p:nvSpPr>
          <p:cNvPr id="625" name="Google Shape;625;g26bb4fbe5a0_0_365"/>
          <p:cNvSpPr/>
          <p:nvPr/>
        </p:nvSpPr>
        <p:spPr>
          <a:xfrm>
            <a:off x="5066074" y="4606763"/>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solidFill>
                  <a:srgbClr val="0000FF"/>
                </a:solidFill>
                <a:latin typeface="Gowun Batang"/>
                <a:ea typeface="Gowun Batang"/>
                <a:cs typeface="Gowun Batang"/>
                <a:sym typeface="Gowun Batang"/>
              </a:rPr>
              <a:t>0.7879</a:t>
            </a:r>
            <a:endParaRPr b="1" sz="1300">
              <a:solidFill>
                <a:srgbClr val="0000FF"/>
              </a:solidFill>
              <a:latin typeface="Gowun Batang"/>
              <a:ea typeface="Gowun Batang"/>
              <a:cs typeface="Gowun Batang"/>
              <a:sym typeface="Gowun Batang"/>
            </a:endParaRPr>
          </a:p>
        </p:txBody>
      </p:sp>
      <p:sp>
        <p:nvSpPr>
          <p:cNvPr id="626" name="Google Shape;626;g26bb4fbe5a0_0_365"/>
          <p:cNvSpPr/>
          <p:nvPr/>
        </p:nvSpPr>
        <p:spPr>
          <a:xfrm>
            <a:off x="4752675" y="2906600"/>
            <a:ext cx="176700" cy="25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 name="Google Shape;76;p3"/>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77" name="Google Shape;77;p3"/>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78" name="Google Shape;78;p3"/>
          <p:cNvSpPr txBox="1"/>
          <p:nvPr/>
        </p:nvSpPr>
        <p:spPr>
          <a:xfrm>
            <a:off x="1408975" y="306875"/>
            <a:ext cx="4979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lang="ko" sz="2200">
                <a:solidFill>
                  <a:srgbClr val="19264B"/>
                </a:solidFill>
                <a:latin typeface="Gowun Dodum"/>
                <a:ea typeface="Gowun Dodum"/>
                <a:cs typeface="Gowun Dodum"/>
                <a:sym typeface="Gowun Dodum"/>
              </a:rPr>
              <a:t>목차</a:t>
            </a:r>
            <a:endParaRPr b="1" i="0" sz="2200" u="none" cap="none" strike="noStrike">
              <a:solidFill>
                <a:srgbClr val="19264B"/>
              </a:solidFill>
              <a:latin typeface="Gowun Dodum"/>
              <a:ea typeface="Gowun Dodum"/>
              <a:cs typeface="Gowun Dodum"/>
              <a:sym typeface="Gowun Dodum"/>
            </a:endParaRPr>
          </a:p>
        </p:txBody>
      </p:sp>
      <p:sp>
        <p:nvSpPr>
          <p:cNvPr id="79" name="Google Shape;79;p3"/>
          <p:cNvSpPr txBox="1"/>
          <p:nvPr/>
        </p:nvSpPr>
        <p:spPr>
          <a:xfrm>
            <a:off x="2142375" y="1172650"/>
            <a:ext cx="59421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lang="ko" sz="2000">
                <a:latin typeface="Gowun Dodum"/>
                <a:ea typeface="Gowun Dodum"/>
                <a:cs typeface="Gowun Dodum"/>
                <a:sym typeface="Gowun Dodum"/>
              </a:rPr>
              <a:t>&lt; 2장. 사이킷런으로 시작하는 머신러닝 &gt;</a:t>
            </a:r>
            <a:endParaRPr b="1" sz="2000">
              <a:latin typeface="Gowun Dodum"/>
              <a:ea typeface="Gowun Dodum"/>
              <a:cs typeface="Gowun Dodum"/>
              <a:sym typeface="Gowun Dodum"/>
            </a:endParaRPr>
          </a:p>
          <a:p>
            <a:pPr indent="0" lvl="0" marL="0" marR="0" rtl="0" algn="l">
              <a:lnSpc>
                <a:spcPct val="150000"/>
              </a:lnSpc>
              <a:spcBef>
                <a:spcPts val="0"/>
              </a:spcBef>
              <a:spcAft>
                <a:spcPts val="0"/>
              </a:spcAft>
              <a:buClr>
                <a:srgbClr val="000000"/>
              </a:buClr>
              <a:buSzPts val="1400"/>
              <a:buFont typeface="Arial"/>
              <a:buNone/>
            </a:pPr>
            <a:r>
              <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사이킷런 소개와 특징</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첫 번째 머신러닝 만들어 보기 - 붓꽃 품종 예측하기</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사이킷런 기반 프레임워크 익히기</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Model Selection</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데이터 전처리</a:t>
            </a:r>
            <a:endParaRPr sz="1800">
              <a:latin typeface="Gowun Dodum"/>
              <a:ea typeface="Gowun Dodum"/>
              <a:cs typeface="Gowun Dodum"/>
              <a:sym typeface="Gowun Dodum"/>
            </a:endParaRPr>
          </a:p>
          <a:p>
            <a:pPr indent="-342900" lvl="0" marL="457200" marR="0" rtl="0" algn="l">
              <a:lnSpc>
                <a:spcPct val="150000"/>
              </a:lnSpc>
              <a:spcBef>
                <a:spcPts val="0"/>
              </a:spcBef>
              <a:spcAft>
                <a:spcPts val="0"/>
              </a:spcAft>
              <a:buSzPts val="1800"/>
              <a:buFont typeface="Gowun Dodum"/>
              <a:buAutoNum type="arabicPeriod"/>
            </a:pPr>
            <a:r>
              <a:rPr lang="ko" sz="1800">
                <a:latin typeface="Gowun Dodum"/>
                <a:ea typeface="Gowun Dodum"/>
                <a:cs typeface="Gowun Dodum"/>
                <a:sym typeface="Gowun Dodum"/>
              </a:rPr>
              <a:t>사이킷런으로 수행하는 타이타닉 생존자 예측</a:t>
            </a:r>
            <a:endParaRPr sz="1800">
              <a:latin typeface="Gowun Dodum"/>
              <a:ea typeface="Gowun Dodum"/>
              <a:cs typeface="Gowun Dodum"/>
              <a:sym typeface="Gowun Dod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6bb4fbe5a0_0_33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2" name="Google Shape;632;g26bb4fbe5a0_0_33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33" name="Google Shape;633;g26bb4fbe5a0_0_33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634" name="Google Shape;634;g26bb4fbe5a0_0_332"/>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6. 사이킷런으로 수행하는 타이타닉 생존자 예측 </a:t>
            </a:r>
            <a:endParaRPr b="1" sz="2200">
              <a:solidFill>
                <a:srgbClr val="19264B"/>
              </a:solidFill>
              <a:latin typeface="Gowun Dodum"/>
              <a:ea typeface="Gowun Dodum"/>
              <a:cs typeface="Gowun Dodum"/>
              <a:sym typeface="Gowun Dodum"/>
            </a:endParaRPr>
          </a:p>
        </p:txBody>
      </p:sp>
      <p:pic>
        <p:nvPicPr>
          <p:cNvPr id="635" name="Google Shape;635;g26bb4fbe5a0_0_332"/>
          <p:cNvPicPr preferRelativeResize="0"/>
          <p:nvPr/>
        </p:nvPicPr>
        <p:blipFill>
          <a:blip r:embed="rId4">
            <a:alphaModFix/>
          </a:blip>
          <a:stretch>
            <a:fillRect/>
          </a:stretch>
        </p:blipFill>
        <p:spPr>
          <a:xfrm>
            <a:off x="1332775" y="1021800"/>
            <a:ext cx="5189801" cy="3724275"/>
          </a:xfrm>
          <a:prstGeom prst="rect">
            <a:avLst/>
          </a:prstGeom>
          <a:noFill/>
          <a:ln>
            <a:noFill/>
          </a:ln>
        </p:spPr>
      </p:pic>
      <p:sp>
        <p:nvSpPr>
          <p:cNvPr id="636" name="Google Shape;636;g26bb4fbe5a0_0_332"/>
          <p:cNvSpPr txBox="1"/>
          <p:nvPr/>
        </p:nvSpPr>
        <p:spPr>
          <a:xfrm>
            <a:off x="1247725" y="731038"/>
            <a:ext cx="7177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19264B"/>
                </a:solidFill>
                <a:latin typeface="Gowun Dodum"/>
                <a:ea typeface="Gowun Dodum"/>
                <a:cs typeface="Gowun Dodum"/>
                <a:sym typeface="Gowun Dodum"/>
              </a:rPr>
              <a:t>GridSearchCV를 이용해 DecisionTreeClassifier 최적 하이퍼 파라미터 찾기 및 예측</a:t>
            </a:r>
            <a:endParaRPr b="1" sz="1200">
              <a:solidFill>
                <a:schemeClr val="dk1"/>
              </a:solidFill>
              <a:latin typeface="Gowun Dodum"/>
              <a:ea typeface="Gowun Dodum"/>
              <a:cs typeface="Gowun Dodum"/>
              <a:sym typeface="Gowun Dodum"/>
            </a:endParaRPr>
          </a:p>
        </p:txBody>
      </p:sp>
      <p:sp>
        <p:nvSpPr>
          <p:cNvPr id="637" name="Google Shape;637;g26bb4fbe5a0_0_332"/>
          <p:cNvSpPr/>
          <p:nvPr/>
        </p:nvSpPr>
        <p:spPr>
          <a:xfrm>
            <a:off x="6896825" y="1940425"/>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max_depth</a:t>
            </a:r>
            <a:endParaRPr sz="1100">
              <a:solidFill>
                <a:schemeClr val="lt1"/>
              </a:solidFill>
              <a:latin typeface="Gowun Dodum"/>
              <a:ea typeface="Gowun Dodum"/>
              <a:cs typeface="Gowun Dodum"/>
              <a:sym typeface="Gowun Dodum"/>
            </a:endParaRPr>
          </a:p>
        </p:txBody>
      </p:sp>
      <p:sp>
        <p:nvSpPr>
          <p:cNvPr id="638" name="Google Shape;638;g26bb4fbe5a0_0_332"/>
          <p:cNvSpPr/>
          <p:nvPr/>
        </p:nvSpPr>
        <p:spPr>
          <a:xfrm>
            <a:off x="8219124" y="19404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0.7430</a:t>
            </a:r>
            <a:endParaRPr b="1" sz="1300">
              <a:latin typeface="Gowun Batang"/>
              <a:ea typeface="Gowun Batang"/>
              <a:cs typeface="Gowun Batang"/>
              <a:sym typeface="Gowun Batang"/>
            </a:endParaRPr>
          </a:p>
        </p:txBody>
      </p:sp>
      <p:sp>
        <p:nvSpPr>
          <p:cNvPr id="639" name="Google Shape;639;g26bb4fbe5a0_0_332"/>
          <p:cNvSpPr/>
          <p:nvPr/>
        </p:nvSpPr>
        <p:spPr>
          <a:xfrm>
            <a:off x="6896825" y="2213325"/>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min_samples_leaf</a:t>
            </a:r>
            <a:endParaRPr sz="1100">
              <a:solidFill>
                <a:schemeClr val="lt1"/>
              </a:solidFill>
              <a:latin typeface="Gowun Dodum"/>
              <a:ea typeface="Gowun Dodum"/>
              <a:cs typeface="Gowun Dodum"/>
              <a:sym typeface="Gowun Dodum"/>
            </a:endParaRPr>
          </a:p>
        </p:txBody>
      </p:sp>
      <p:sp>
        <p:nvSpPr>
          <p:cNvPr id="640" name="Google Shape;640;g26bb4fbe5a0_0_332"/>
          <p:cNvSpPr/>
          <p:nvPr/>
        </p:nvSpPr>
        <p:spPr>
          <a:xfrm>
            <a:off x="8219124" y="22133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0.7753</a:t>
            </a:r>
            <a:endParaRPr b="1" sz="1300">
              <a:latin typeface="Gowun Batang"/>
              <a:ea typeface="Gowun Batang"/>
              <a:cs typeface="Gowun Batang"/>
              <a:sym typeface="Gowun Batang"/>
            </a:endParaRPr>
          </a:p>
        </p:txBody>
      </p:sp>
      <p:sp>
        <p:nvSpPr>
          <p:cNvPr id="641" name="Google Shape;641;g26bb4fbe5a0_0_332"/>
          <p:cNvSpPr/>
          <p:nvPr/>
        </p:nvSpPr>
        <p:spPr>
          <a:xfrm>
            <a:off x="6896825" y="2486225"/>
            <a:ext cx="1299000" cy="2511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000">
                <a:solidFill>
                  <a:schemeClr val="lt1"/>
                </a:solidFill>
                <a:latin typeface="Gowun Dodum"/>
                <a:ea typeface="Gowun Dodum"/>
                <a:cs typeface="Gowun Dodum"/>
                <a:sym typeface="Gowun Dodum"/>
              </a:rPr>
              <a:t>min_samples_split</a:t>
            </a:r>
            <a:endParaRPr sz="1000">
              <a:solidFill>
                <a:schemeClr val="lt1"/>
              </a:solidFill>
              <a:latin typeface="Gowun Dodum"/>
              <a:ea typeface="Gowun Dodum"/>
              <a:cs typeface="Gowun Dodum"/>
              <a:sym typeface="Gowun Dodum"/>
            </a:endParaRPr>
          </a:p>
        </p:txBody>
      </p:sp>
      <p:sp>
        <p:nvSpPr>
          <p:cNvPr id="642" name="Google Shape;642;g26bb4fbe5a0_0_332"/>
          <p:cNvSpPr/>
          <p:nvPr/>
        </p:nvSpPr>
        <p:spPr>
          <a:xfrm>
            <a:off x="8219124" y="2486225"/>
            <a:ext cx="815700" cy="25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0.7921</a:t>
            </a:r>
            <a:endParaRPr b="1" sz="1300">
              <a:latin typeface="Gowun Batang"/>
              <a:ea typeface="Gowun Batang"/>
              <a:cs typeface="Gowun Batang"/>
              <a:sym typeface="Gowun Batang"/>
            </a:endParaRPr>
          </a:p>
        </p:txBody>
      </p:sp>
      <p:sp>
        <p:nvSpPr>
          <p:cNvPr id="643" name="Google Shape;643;g26bb4fbe5a0_0_332"/>
          <p:cNvSpPr/>
          <p:nvPr/>
        </p:nvSpPr>
        <p:spPr>
          <a:xfrm>
            <a:off x="6896825" y="2759138"/>
            <a:ext cx="1299000" cy="5232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GridSearchCV</a:t>
            </a:r>
            <a:endParaRPr sz="1100">
              <a:solidFill>
                <a:schemeClr val="lt1"/>
              </a:solidFill>
              <a:latin typeface="Gowun Dodum"/>
              <a:ea typeface="Gowun Dodum"/>
              <a:cs typeface="Gowun Dodum"/>
              <a:sym typeface="Gowun Dodum"/>
            </a:endParaRPr>
          </a:p>
          <a:p>
            <a:pPr indent="0" lvl="0" marL="0" rtl="0" algn="l">
              <a:spcBef>
                <a:spcPts val="0"/>
              </a:spcBef>
              <a:spcAft>
                <a:spcPts val="0"/>
              </a:spcAft>
              <a:buClr>
                <a:schemeClr val="dk1"/>
              </a:buClr>
              <a:buSzPts val="1400"/>
              <a:buFont typeface="Arial"/>
              <a:buNone/>
            </a:pPr>
            <a:r>
              <a:rPr lang="ko" sz="1100">
                <a:solidFill>
                  <a:schemeClr val="lt1"/>
                </a:solidFill>
                <a:latin typeface="Gowun Dodum"/>
                <a:ea typeface="Gowun Dodum"/>
                <a:cs typeface="Gowun Dodum"/>
                <a:sym typeface="Gowun Dodum"/>
              </a:rPr>
              <a:t>최고 정확도</a:t>
            </a:r>
            <a:endParaRPr sz="1100">
              <a:solidFill>
                <a:schemeClr val="lt1"/>
              </a:solidFill>
              <a:latin typeface="Gowun Dodum"/>
              <a:ea typeface="Gowun Dodum"/>
              <a:cs typeface="Gowun Dodum"/>
              <a:sym typeface="Gowun Dodum"/>
            </a:endParaRPr>
          </a:p>
        </p:txBody>
      </p:sp>
      <p:sp>
        <p:nvSpPr>
          <p:cNvPr id="644" name="Google Shape;644;g26bb4fbe5a0_0_332"/>
          <p:cNvSpPr/>
          <p:nvPr/>
        </p:nvSpPr>
        <p:spPr>
          <a:xfrm>
            <a:off x="8219125" y="2759151"/>
            <a:ext cx="815700" cy="523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0.7865</a:t>
            </a:r>
            <a:endParaRPr b="1" sz="1300">
              <a:latin typeface="Gowun Batang"/>
              <a:ea typeface="Gowun Batang"/>
              <a:cs typeface="Gowun Batang"/>
              <a:sym typeface="Gowun Batang"/>
            </a:endParaRPr>
          </a:p>
        </p:txBody>
      </p:sp>
      <p:sp>
        <p:nvSpPr>
          <p:cNvPr id="645" name="Google Shape;645;g26bb4fbe5a0_0_332"/>
          <p:cNvSpPr/>
          <p:nvPr/>
        </p:nvSpPr>
        <p:spPr>
          <a:xfrm>
            <a:off x="6598707" y="2678284"/>
            <a:ext cx="222000" cy="41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6" name="Google Shape;646;g26bb4fbe5a0_0_332"/>
          <p:cNvSpPr/>
          <p:nvPr/>
        </p:nvSpPr>
        <p:spPr>
          <a:xfrm>
            <a:off x="6896825" y="3304188"/>
            <a:ext cx="1299000" cy="523200"/>
          </a:xfrm>
          <a:prstGeom prst="rect">
            <a:avLst/>
          </a:prstGeom>
          <a:solidFill>
            <a:srgbClr val="19264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ko" sz="900">
                <a:solidFill>
                  <a:schemeClr val="lt1"/>
                </a:solidFill>
                <a:latin typeface="Gowun Dodum"/>
                <a:ea typeface="Gowun Dodum"/>
                <a:cs typeface="Gowun Dodum"/>
                <a:sym typeface="Gowun Dodum"/>
              </a:rPr>
              <a:t>테스트 세트의</a:t>
            </a:r>
            <a:endParaRPr sz="900">
              <a:solidFill>
                <a:schemeClr val="lt1"/>
              </a:solidFill>
              <a:latin typeface="Gowun Dodum"/>
              <a:ea typeface="Gowun Dodum"/>
              <a:cs typeface="Gowun Dodum"/>
              <a:sym typeface="Gowun Dodum"/>
            </a:endParaRPr>
          </a:p>
          <a:p>
            <a:pPr indent="0" lvl="0" marL="0" rtl="0" algn="l">
              <a:spcBef>
                <a:spcPts val="0"/>
              </a:spcBef>
              <a:spcAft>
                <a:spcPts val="0"/>
              </a:spcAft>
              <a:buClr>
                <a:schemeClr val="dk1"/>
              </a:buClr>
              <a:buSzPts val="1400"/>
              <a:buFont typeface="Arial"/>
              <a:buNone/>
            </a:pPr>
            <a:r>
              <a:rPr lang="ko" sz="900">
                <a:solidFill>
                  <a:schemeClr val="lt1"/>
                </a:solidFill>
                <a:latin typeface="Gowun Dodum"/>
                <a:ea typeface="Gowun Dodum"/>
                <a:cs typeface="Gowun Dodum"/>
                <a:sym typeface="Gowun Dodum"/>
              </a:rPr>
              <a:t>DecisionTreeClassifier 정확도</a:t>
            </a:r>
            <a:endParaRPr sz="900">
              <a:solidFill>
                <a:schemeClr val="lt1"/>
              </a:solidFill>
              <a:latin typeface="Gowun Dodum"/>
              <a:ea typeface="Gowun Dodum"/>
              <a:cs typeface="Gowun Dodum"/>
              <a:sym typeface="Gowun Dodum"/>
            </a:endParaRPr>
          </a:p>
        </p:txBody>
      </p:sp>
      <p:sp>
        <p:nvSpPr>
          <p:cNvPr id="647" name="Google Shape;647;g26bb4fbe5a0_0_332"/>
          <p:cNvSpPr/>
          <p:nvPr/>
        </p:nvSpPr>
        <p:spPr>
          <a:xfrm>
            <a:off x="8219125" y="3304201"/>
            <a:ext cx="815700" cy="523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ko" sz="1300">
                <a:latin typeface="Gowun Batang"/>
                <a:ea typeface="Gowun Batang"/>
                <a:cs typeface="Gowun Batang"/>
                <a:sym typeface="Gowun Batang"/>
              </a:rPr>
              <a:t>0.8715</a:t>
            </a:r>
            <a:endParaRPr b="1" sz="1300">
              <a:latin typeface="Gowun Batang"/>
              <a:ea typeface="Gowun Batang"/>
              <a:cs typeface="Gowun Batang"/>
              <a:sym typeface="Gowun Batang"/>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2c35cfb99db_4_5"/>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3" name="Google Shape;653;g2c35cfb99db_4_5"/>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54" name="Google Shape;654;g2c35cfb99db_4_5"/>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655" name="Google Shape;655;g2c35cfb99db_4_5"/>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*이야기 나눠본 것들</a:t>
            </a:r>
            <a:r>
              <a:rPr b="1" lang="ko" sz="2200">
                <a:solidFill>
                  <a:srgbClr val="19264B"/>
                </a:solidFill>
                <a:latin typeface="Gowun Dodum"/>
                <a:ea typeface="Gowun Dodum"/>
                <a:cs typeface="Gowun Dodum"/>
                <a:sym typeface="Gowun Dodum"/>
              </a:rPr>
              <a:t> </a:t>
            </a:r>
            <a:endParaRPr b="1" sz="2200">
              <a:solidFill>
                <a:srgbClr val="19264B"/>
              </a:solidFill>
              <a:latin typeface="Gowun Dodum"/>
              <a:ea typeface="Gowun Dodum"/>
              <a:cs typeface="Gowun Dodum"/>
              <a:sym typeface="Gowun Dodum"/>
            </a:endParaRPr>
          </a:p>
        </p:txBody>
      </p:sp>
      <p:sp>
        <p:nvSpPr>
          <p:cNvPr id="656" name="Google Shape;656;g2c35cfb99db_4_5"/>
          <p:cNvSpPr txBox="1"/>
          <p:nvPr/>
        </p:nvSpPr>
        <p:spPr>
          <a:xfrm>
            <a:off x="1488075" y="830063"/>
            <a:ext cx="7177200" cy="4405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9264B"/>
              </a:buClr>
              <a:buSzPts val="1200"/>
              <a:buFont typeface="Gowun Dodum"/>
              <a:buAutoNum type="arabicParenR"/>
            </a:pPr>
            <a:r>
              <a:rPr b="1" lang="ko" sz="1200">
                <a:solidFill>
                  <a:schemeClr val="dk1"/>
                </a:solidFill>
                <a:latin typeface="Gowun Dodum"/>
                <a:ea typeface="Gowun Dodum"/>
                <a:cs typeface="Gowun Dodum"/>
                <a:sym typeface="Gowun Dodum"/>
              </a:rPr>
              <a:t>OneHotEncoder() 함수를 사용해 원-핫 인코딩을 진행할 때 함수로 반환된 결과가 희소행렬이므로 toarray()를 통해 밀집행렬로 바꿔주는데, 희소행렬과 밀집행렬의 정확한 차이와 바꿔주는 이유는?</a:t>
            </a:r>
            <a:endParaRPr b="1" sz="1200">
              <a:solidFill>
                <a:schemeClr val="dk1"/>
              </a:solidFill>
              <a:latin typeface="Gowun Dodum"/>
              <a:ea typeface="Gowun Dodum"/>
              <a:cs typeface="Gowun Dodum"/>
              <a:sym typeface="Gowun Dodum"/>
            </a:endParaRPr>
          </a:p>
          <a:p>
            <a:pPr indent="0" lvl="0" marL="45720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304800" lvl="0" marL="457200" rtl="0" algn="l">
              <a:lnSpc>
                <a:spcPct val="115000"/>
              </a:lnSpc>
              <a:spcBef>
                <a:spcPts val="0"/>
              </a:spcBef>
              <a:spcAft>
                <a:spcPts val="0"/>
              </a:spcAft>
              <a:buClr>
                <a:schemeClr val="dk1"/>
              </a:buClr>
              <a:buSzPts val="1200"/>
              <a:buFont typeface="Gowun Dodum"/>
              <a:buAutoNum type="arabicParenR"/>
            </a:pPr>
            <a:r>
              <a:rPr b="1" lang="ko" sz="1200">
                <a:solidFill>
                  <a:schemeClr val="dk1"/>
                </a:solidFill>
                <a:latin typeface="Gowun Dodum"/>
                <a:ea typeface="Gowun Dodum"/>
                <a:cs typeface="Gowun Dodum"/>
                <a:sym typeface="Gowun Dodum"/>
              </a:rPr>
              <a:t>barplot()으로 막대 그래프를 생성하면 다음과 같이 나타나는데, 막대 윗 부분의 검은 선의 의미와 맨 마지막 막대에만 선이 없는 이유는?</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a:p>
            <a:pPr indent="-304800" lvl="0" marL="457200" rtl="0" algn="l">
              <a:lnSpc>
                <a:spcPct val="115000"/>
              </a:lnSpc>
              <a:spcBef>
                <a:spcPts val="0"/>
              </a:spcBef>
              <a:spcAft>
                <a:spcPts val="0"/>
              </a:spcAft>
              <a:buClr>
                <a:schemeClr val="dk1"/>
              </a:buClr>
              <a:buSzPts val="1200"/>
              <a:buFont typeface="Gowun Dodum"/>
              <a:buAutoNum type="arabicParenR"/>
            </a:pPr>
            <a:r>
              <a:rPr b="1" lang="ko" sz="1200">
                <a:solidFill>
                  <a:schemeClr val="dk1"/>
                </a:solidFill>
                <a:latin typeface="Gowun Dodum"/>
                <a:ea typeface="Gowun Dodum"/>
                <a:cs typeface="Gowun Dodum"/>
                <a:sym typeface="Gowun Dodum"/>
              </a:rPr>
              <a:t>모델을 생성할 때 설정하는 random_state에는 임의의 정수 값을 할당하는데, 그 값이 의미가 있는 건지?</a:t>
            </a:r>
            <a:endParaRPr b="1" sz="1200">
              <a:solidFill>
                <a:schemeClr val="dk1"/>
              </a:solidFill>
              <a:latin typeface="Gowun Dodum"/>
              <a:ea typeface="Gowun Dodum"/>
              <a:cs typeface="Gowun Dodum"/>
              <a:sym typeface="Gowun Dodum"/>
            </a:endParaRPr>
          </a:p>
          <a:p>
            <a:pPr indent="0" lvl="0" marL="0" rtl="0" algn="l">
              <a:lnSpc>
                <a:spcPct val="115000"/>
              </a:lnSpc>
              <a:spcBef>
                <a:spcPts val="0"/>
              </a:spcBef>
              <a:spcAft>
                <a:spcPts val="0"/>
              </a:spcAft>
              <a:buNone/>
            </a:pPr>
            <a:r>
              <a:t/>
            </a:r>
            <a:endParaRPr b="1" sz="1200">
              <a:solidFill>
                <a:schemeClr val="dk1"/>
              </a:solidFill>
              <a:latin typeface="Gowun Dodum"/>
              <a:ea typeface="Gowun Dodum"/>
              <a:cs typeface="Gowun Dodum"/>
              <a:sym typeface="Gowun Dodum"/>
            </a:endParaRPr>
          </a:p>
        </p:txBody>
      </p:sp>
      <p:pic>
        <p:nvPicPr>
          <p:cNvPr id="657" name="Google Shape;657;g2c35cfb99db_4_5"/>
          <p:cNvPicPr preferRelativeResize="0"/>
          <p:nvPr/>
        </p:nvPicPr>
        <p:blipFill>
          <a:blip r:embed="rId4">
            <a:alphaModFix/>
          </a:blip>
          <a:stretch>
            <a:fillRect/>
          </a:stretch>
        </p:blipFill>
        <p:spPr>
          <a:xfrm>
            <a:off x="3238525" y="2197476"/>
            <a:ext cx="3526899" cy="21161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6bc4039286_0_0"/>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663" name="Google Shape;663;g26bc4039286_0_0"/>
          <p:cNvSpPr txBox="1"/>
          <p:nvPr/>
        </p:nvSpPr>
        <p:spPr>
          <a:xfrm>
            <a:off x="2497800" y="2171550"/>
            <a:ext cx="49794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500"/>
              <a:buFont typeface="Arial"/>
              <a:buNone/>
            </a:pPr>
            <a:r>
              <a:rPr b="1" lang="ko" sz="5000">
                <a:solidFill>
                  <a:srgbClr val="19264B"/>
                </a:solidFill>
                <a:latin typeface="Gowun Dodum"/>
                <a:ea typeface="Gowun Dodum"/>
                <a:cs typeface="Gowun Dodum"/>
                <a:sym typeface="Gowun Dodum"/>
              </a:rPr>
              <a:t>감 사 합 니 다</a:t>
            </a:r>
            <a:endParaRPr i="0" sz="5000" u="none" cap="none" strike="noStrike">
              <a:solidFill>
                <a:srgbClr val="19264B"/>
              </a:solidFill>
              <a:latin typeface="Gowun Dodum"/>
              <a:ea typeface="Gowun Dodum"/>
              <a:cs typeface="Gowun Dodum"/>
              <a:sym typeface="Gowun Dodum"/>
            </a:endParaRPr>
          </a:p>
        </p:txBody>
      </p:sp>
      <p:cxnSp>
        <p:nvCxnSpPr>
          <p:cNvPr id="664" name="Google Shape;664;g26bc4039286_0_0"/>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665" name="Google Shape;665;g26bc4039286_0_0"/>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c257360040_1_2"/>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g2c257360040_1_2"/>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86" name="Google Shape;86;g2c257360040_1_2"/>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87" name="Google Shape;87;g2c257360040_1_2"/>
          <p:cNvSpPr txBox="1"/>
          <p:nvPr/>
        </p:nvSpPr>
        <p:spPr>
          <a:xfrm>
            <a:off x="1408975" y="306875"/>
            <a:ext cx="4979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1. </a:t>
            </a:r>
            <a:r>
              <a:rPr b="1" lang="ko" sz="2200">
                <a:solidFill>
                  <a:srgbClr val="19264B"/>
                </a:solidFill>
                <a:latin typeface="Gowun Dodum"/>
                <a:ea typeface="Gowun Dodum"/>
                <a:cs typeface="Gowun Dodum"/>
                <a:sym typeface="Gowun Dodum"/>
              </a:rPr>
              <a:t>사이킷런 소개와 특징</a:t>
            </a:r>
            <a:endParaRPr b="1" i="0" sz="2200" u="none" cap="none" strike="noStrike">
              <a:solidFill>
                <a:srgbClr val="19264B"/>
              </a:solidFill>
              <a:latin typeface="Gowun Dodum"/>
              <a:ea typeface="Gowun Dodum"/>
              <a:cs typeface="Gowun Dodum"/>
              <a:sym typeface="Gowun Dodum"/>
            </a:endParaRPr>
          </a:p>
        </p:txBody>
      </p:sp>
      <p:pic>
        <p:nvPicPr>
          <p:cNvPr id="88" name="Google Shape;88;g2c257360040_1_2"/>
          <p:cNvPicPr preferRelativeResize="0"/>
          <p:nvPr/>
        </p:nvPicPr>
        <p:blipFill rotWithShape="1">
          <a:blip r:embed="rId4">
            <a:alphaModFix/>
          </a:blip>
          <a:srcRect b="20041" l="11660" r="12816" t="10465"/>
          <a:stretch/>
        </p:blipFill>
        <p:spPr>
          <a:xfrm>
            <a:off x="2874475" y="977025"/>
            <a:ext cx="4456700" cy="2307400"/>
          </a:xfrm>
          <a:prstGeom prst="rect">
            <a:avLst/>
          </a:prstGeom>
          <a:noFill/>
          <a:ln>
            <a:noFill/>
          </a:ln>
        </p:spPr>
      </p:pic>
      <p:sp>
        <p:nvSpPr>
          <p:cNvPr id="89" name="Google Shape;89;g2c257360040_1_2"/>
          <p:cNvSpPr txBox="1"/>
          <p:nvPr/>
        </p:nvSpPr>
        <p:spPr>
          <a:xfrm>
            <a:off x="1419725" y="3717075"/>
            <a:ext cx="73662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b="1" lang="ko" sz="2000">
                <a:latin typeface="Gowun Dodum"/>
                <a:ea typeface="Gowun Dodum"/>
                <a:cs typeface="Gowun Dodum"/>
                <a:sym typeface="Gowun Dodum"/>
              </a:rPr>
              <a:t>사이킷런(scikit-learn)</a:t>
            </a:r>
            <a:endParaRPr b="1" sz="2000">
              <a:latin typeface="Gowun Dodum"/>
              <a:ea typeface="Gowun Dodum"/>
              <a:cs typeface="Gowun Dodum"/>
              <a:sym typeface="Gowun Dodum"/>
            </a:endParaRPr>
          </a:p>
          <a:p>
            <a:pPr indent="0" lvl="0" marL="0" marR="0" rtl="0" algn="ctr">
              <a:lnSpc>
                <a:spcPct val="150000"/>
              </a:lnSpc>
              <a:spcBef>
                <a:spcPts val="0"/>
              </a:spcBef>
              <a:spcAft>
                <a:spcPts val="0"/>
              </a:spcAft>
              <a:buNone/>
            </a:pPr>
            <a:r>
              <a:rPr lang="ko" sz="1800">
                <a:latin typeface="Gowun Dodum"/>
                <a:ea typeface="Gowun Dodum"/>
                <a:cs typeface="Gowun Dodum"/>
                <a:sym typeface="Gowun Dodum"/>
              </a:rPr>
              <a:t>파이썬 기반의 머신러닝을 위한 가장 쉽고 효율적인 개발 라이브러리 </a:t>
            </a:r>
            <a:endParaRPr sz="1800">
              <a:latin typeface="Gowun Dodum"/>
              <a:ea typeface="Gowun Dodum"/>
              <a:cs typeface="Gowun Dodum"/>
              <a:sym typeface="Gowun Dod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c257360040_1_11"/>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g2c257360040_1_11"/>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96" name="Google Shape;96;g2c257360040_1_11"/>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97" name="Google Shape;97;g2c257360040_1_11"/>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2. 첫 번째 머신러닝 만들어 보기 - 붓꽃 품종 예측하기</a:t>
            </a:r>
            <a:endParaRPr b="1" sz="2200">
              <a:solidFill>
                <a:srgbClr val="19264B"/>
              </a:solidFill>
              <a:latin typeface="Gowun Dodum"/>
              <a:ea typeface="Gowun Dodum"/>
              <a:cs typeface="Gowun Dodum"/>
              <a:sym typeface="Gowun Dodum"/>
            </a:endParaRPr>
          </a:p>
        </p:txBody>
      </p:sp>
      <p:sp>
        <p:nvSpPr>
          <p:cNvPr id="98" name="Google Shape;98;g2c257360040_1_11"/>
          <p:cNvSpPr txBox="1"/>
          <p:nvPr/>
        </p:nvSpPr>
        <p:spPr>
          <a:xfrm>
            <a:off x="1485163" y="3394200"/>
            <a:ext cx="73662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ko" sz="1600">
                <a:latin typeface="Gowun Dodum"/>
                <a:ea typeface="Gowun Dodum"/>
                <a:cs typeface="Gowun Dodum"/>
                <a:sym typeface="Gowun Dodum"/>
              </a:rPr>
              <a:t> </a:t>
            </a:r>
            <a:r>
              <a:rPr b="1" lang="ko" sz="1600">
                <a:latin typeface="Gowun Dodum"/>
                <a:ea typeface="Gowun Dodum"/>
                <a:cs typeface="Gowun Dodum"/>
                <a:sym typeface="Gowun Dodum"/>
              </a:rPr>
              <a:t>분류(Classification)</a:t>
            </a:r>
            <a:r>
              <a:rPr lang="ko" sz="1600">
                <a:latin typeface="Gowun Dodum"/>
                <a:ea typeface="Gowun Dodum"/>
                <a:cs typeface="Gowun Dodum"/>
                <a:sym typeface="Gowun Dodum"/>
              </a:rPr>
              <a:t>: 지도학습의 한 종류</a:t>
            </a:r>
            <a:endParaRPr sz="1600">
              <a:latin typeface="Gowun Dodum"/>
              <a:ea typeface="Gowun Dodum"/>
              <a:cs typeface="Gowun Dodum"/>
              <a:sym typeface="Gowun Dodum"/>
            </a:endParaRPr>
          </a:p>
          <a:p>
            <a:pPr indent="-330200" lvl="0" marL="457200" marR="0" rtl="0" algn="l">
              <a:lnSpc>
                <a:spcPct val="150000"/>
              </a:lnSpc>
              <a:spcBef>
                <a:spcPts val="0"/>
              </a:spcBef>
              <a:spcAft>
                <a:spcPts val="0"/>
              </a:spcAft>
              <a:buSzPts val="1600"/>
              <a:buFont typeface="Gowun Dodum"/>
              <a:buChar char="-"/>
            </a:pPr>
            <a:r>
              <a:rPr b="1" lang="ko" sz="1600">
                <a:latin typeface="Gowun Dodum"/>
                <a:ea typeface="Gowun Dodum"/>
                <a:cs typeface="Gowun Dodum"/>
                <a:sym typeface="Gowun Dodum"/>
              </a:rPr>
              <a:t>지도학습</a:t>
            </a:r>
            <a:r>
              <a:rPr lang="ko" sz="1600">
                <a:latin typeface="Gowun Dodum"/>
                <a:ea typeface="Gowun Dodum"/>
                <a:cs typeface="Gowun Dodum"/>
                <a:sym typeface="Gowun Dodum"/>
              </a:rPr>
              <a:t>: 명확한 답이 주어진 데이터를 먼저 학습한 뒤 미지의 레이블 예측</a:t>
            </a:r>
            <a:endParaRPr sz="1600">
              <a:latin typeface="Gowun Dodum"/>
              <a:ea typeface="Gowun Dodum"/>
              <a:cs typeface="Gowun Dodum"/>
              <a:sym typeface="Gowun Dodum"/>
            </a:endParaRPr>
          </a:p>
          <a:p>
            <a:pPr indent="-330200" lvl="0" marL="457200" marR="0" rtl="0" algn="l">
              <a:lnSpc>
                <a:spcPct val="150000"/>
              </a:lnSpc>
              <a:spcBef>
                <a:spcPts val="0"/>
              </a:spcBef>
              <a:spcAft>
                <a:spcPts val="0"/>
              </a:spcAft>
              <a:buSzPts val="1600"/>
              <a:buFont typeface="Gowun Dodum"/>
              <a:buChar char="-"/>
            </a:pPr>
            <a:r>
              <a:rPr b="1" lang="ko" sz="1600">
                <a:latin typeface="Gowun Dodum"/>
                <a:ea typeface="Gowun Dodum"/>
                <a:cs typeface="Gowun Dodum"/>
                <a:sym typeface="Gowun Dodum"/>
              </a:rPr>
              <a:t>학습 데이터 세트</a:t>
            </a:r>
            <a:r>
              <a:rPr lang="ko" sz="1600">
                <a:latin typeface="Gowun Dodum"/>
                <a:ea typeface="Gowun Dodum"/>
                <a:cs typeface="Gowun Dodum"/>
                <a:sym typeface="Gowun Dodum"/>
              </a:rPr>
              <a:t>: 학습을 위한 데이터 세트</a:t>
            </a:r>
            <a:endParaRPr sz="1600">
              <a:latin typeface="Gowun Dodum"/>
              <a:ea typeface="Gowun Dodum"/>
              <a:cs typeface="Gowun Dodum"/>
              <a:sym typeface="Gowun Dodum"/>
            </a:endParaRPr>
          </a:p>
          <a:p>
            <a:pPr indent="-330200" lvl="0" marL="457200" marR="0" rtl="0" algn="l">
              <a:lnSpc>
                <a:spcPct val="150000"/>
              </a:lnSpc>
              <a:spcBef>
                <a:spcPts val="0"/>
              </a:spcBef>
              <a:spcAft>
                <a:spcPts val="0"/>
              </a:spcAft>
              <a:buSzPts val="1600"/>
              <a:buFont typeface="Gowun Dodum"/>
              <a:buChar char="-"/>
            </a:pPr>
            <a:r>
              <a:rPr b="1" lang="ko" sz="1600">
                <a:latin typeface="Gowun Dodum"/>
                <a:ea typeface="Gowun Dodum"/>
                <a:cs typeface="Gowun Dodum"/>
                <a:sym typeface="Gowun Dodum"/>
              </a:rPr>
              <a:t>테스트 데이터 세트</a:t>
            </a:r>
            <a:r>
              <a:rPr lang="ko" sz="1600">
                <a:latin typeface="Gowun Dodum"/>
                <a:ea typeface="Gowun Dodum"/>
                <a:cs typeface="Gowun Dodum"/>
                <a:sym typeface="Gowun Dodum"/>
              </a:rPr>
              <a:t>: ML 모델의 예측 성능 평가를 위한 데이터 세트</a:t>
            </a:r>
            <a:endParaRPr sz="1600">
              <a:latin typeface="Gowun Dodum"/>
              <a:ea typeface="Gowun Dodum"/>
              <a:cs typeface="Gowun Dodum"/>
              <a:sym typeface="Gowun Dodum"/>
            </a:endParaRPr>
          </a:p>
        </p:txBody>
      </p:sp>
      <p:sp>
        <p:nvSpPr>
          <p:cNvPr id="99" name="Google Shape;99;g2c257360040_1_11"/>
          <p:cNvSpPr txBox="1"/>
          <p:nvPr/>
        </p:nvSpPr>
        <p:spPr>
          <a:xfrm>
            <a:off x="6789862" y="1324325"/>
            <a:ext cx="1312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500">
                <a:latin typeface="Gowun Dodum"/>
                <a:ea typeface="Gowun Dodum"/>
                <a:cs typeface="Gowun Dodum"/>
                <a:sym typeface="Gowun Dodum"/>
              </a:rPr>
              <a:t>virginica</a:t>
            </a:r>
            <a:r>
              <a:rPr lang="ko" sz="1500">
                <a:latin typeface="Gowun Dodum"/>
                <a:ea typeface="Gowun Dodum"/>
                <a:cs typeface="Gowun Dodum"/>
                <a:sym typeface="Gowun Dodum"/>
              </a:rPr>
              <a:t>(2)</a:t>
            </a:r>
            <a:endParaRPr sz="1500">
              <a:latin typeface="Gowun Dodum"/>
              <a:ea typeface="Gowun Dodum"/>
              <a:cs typeface="Gowun Dodum"/>
              <a:sym typeface="Gowun Dodum"/>
            </a:endParaRPr>
          </a:p>
        </p:txBody>
      </p:sp>
      <p:sp>
        <p:nvSpPr>
          <p:cNvPr id="100" name="Google Shape;100;g2c257360040_1_11"/>
          <p:cNvSpPr txBox="1"/>
          <p:nvPr/>
        </p:nvSpPr>
        <p:spPr>
          <a:xfrm>
            <a:off x="5361075" y="955950"/>
            <a:ext cx="1312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b="1" lang="ko" sz="1600">
                <a:latin typeface="Gowun Dodum"/>
                <a:ea typeface="Gowun Dodum"/>
                <a:cs typeface="Gowun Dodum"/>
                <a:sym typeface="Gowun Dodum"/>
              </a:rPr>
              <a:t>품종 (Label)</a:t>
            </a:r>
            <a:endParaRPr b="1" sz="1600">
              <a:latin typeface="Gowun Dodum"/>
              <a:ea typeface="Gowun Dodum"/>
              <a:cs typeface="Gowun Dodum"/>
              <a:sym typeface="Gowun Dodum"/>
            </a:endParaRPr>
          </a:p>
        </p:txBody>
      </p:sp>
      <p:grpSp>
        <p:nvGrpSpPr>
          <p:cNvPr id="101" name="Google Shape;101;g2c257360040_1_11"/>
          <p:cNvGrpSpPr/>
          <p:nvPr/>
        </p:nvGrpSpPr>
        <p:grpSpPr>
          <a:xfrm>
            <a:off x="1683144" y="955950"/>
            <a:ext cx="1532100" cy="2016150"/>
            <a:chOff x="1835544" y="1184550"/>
            <a:chExt cx="1532100" cy="2016150"/>
          </a:xfrm>
        </p:grpSpPr>
        <p:sp>
          <p:nvSpPr>
            <p:cNvPr id="102" name="Google Shape;102;g2c257360040_1_11"/>
            <p:cNvSpPr txBox="1"/>
            <p:nvPr/>
          </p:nvSpPr>
          <p:spPr>
            <a:xfrm>
              <a:off x="1835544" y="1746000"/>
              <a:ext cx="1532100" cy="1454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500">
                  <a:latin typeface="Gowun Dodum"/>
                  <a:ea typeface="Gowun Dodum"/>
                  <a:cs typeface="Gowun Dodum"/>
                  <a:sym typeface="Gowun Dodum"/>
                </a:rPr>
                <a:t>sepal length</a:t>
              </a:r>
              <a:endParaRPr sz="1500">
                <a:latin typeface="Gowun Dodum"/>
                <a:ea typeface="Gowun Dodum"/>
                <a:cs typeface="Gowun Dodum"/>
                <a:sym typeface="Gowun Dodum"/>
              </a:endParaRPr>
            </a:p>
            <a:p>
              <a:pPr indent="0" lvl="0" marL="0" marR="0" rtl="0" algn="ctr">
                <a:lnSpc>
                  <a:spcPct val="150000"/>
                </a:lnSpc>
                <a:spcBef>
                  <a:spcPts val="0"/>
                </a:spcBef>
                <a:spcAft>
                  <a:spcPts val="0"/>
                </a:spcAft>
                <a:buNone/>
              </a:pPr>
              <a:r>
                <a:rPr lang="ko" sz="1500">
                  <a:latin typeface="Gowun Dodum"/>
                  <a:ea typeface="Gowun Dodum"/>
                  <a:cs typeface="Gowun Dodum"/>
                  <a:sym typeface="Gowun Dodum"/>
                </a:rPr>
                <a:t>sepal width</a:t>
              </a:r>
              <a:endParaRPr sz="1500">
                <a:latin typeface="Gowun Dodum"/>
                <a:ea typeface="Gowun Dodum"/>
                <a:cs typeface="Gowun Dodum"/>
                <a:sym typeface="Gowun Dodum"/>
              </a:endParaRPr>
            </a:p>
            <a:p>
              <a:pPr indent="0" lvl="0" marL="0" marR="0" rtl="0" algn="ctr">
                <a:lnSpc>
                  <a:spcPct val="150000"/>
                </a:lnSpc>
                <a:spcBef>
                  <a:spcPts val="0"/>
                </a:spcBef>
                <a:spcAft>
                  <a:spcPts val="0"/>
                </a:spcAft>
                <a:buNone/>
              </a:pPr>
              <a:r>
                <a:rPr lang="ko" sz="1500">
                  <a:latin typeface="Gowun Dodum"/>
                  <a:ea typeface="Gowun Dodum"/>
                  <a:cs typeface="Gowun Dodum"/>
                  <a:sym typeface="Gowun Dodum"/>
                </a:rPr>
                <a:t>petal length</a:t>
              </a:r>
              <a:endParaRPr sz="1500">
                <a:latin typeface="Gowun Dodum"/>
                <a:ea typeface="Gowun Dodum"/>
                <a:cs typeface="Gowun Dodum"/>
                <a:sym typeface="Gowun Dodum"/>
              </a:endParaRPr>
            </a:p>
            <a:p>
              <a:pPr indent="0" lvl="0" marL="0" marR="0" rtl="0" algn="ctr">
                <a:lnSpc>
                  <a:spcPct val="150000"/>
                </a:lnSpc>
                <a:spcBef>
                  <a:spcPts val="0"/>
                </a:spcBef>
                <a:spcAft>
                  <a:spcPts val="0"/>
                </a:spcAft>
                <a:buNone/>
              </a:pPr>
              <a:r>
                <a:rPr lang="ko" sz="1500">
                  <a:latin typeface="Gowun Dodum"/>
                  <a:ea typeface="Gowun Dodum"/>
                  <a:cs typeface="Gowun Dodum"/>
                  <a:sym typeface="Gowun Dodum"/>
                </a:rPr>
                <a:t>petal width</a:t>
              </a:r>
              <a:endParaRPr sz="1500">
                <a:latin typeface="Gowun Dodum"/>
                <a:ea typeface="Gowun Dodum"/>
                <a:cs typeface="Gowun Dodum"/>
                <a:sym typeface="Gowun Dodum"/>
              </a:endParaRPr>
            </a:p>
          </p:txBody>
        </p:sp>
        <p:sp>
          <p:nvSpPr>
            <p:cNvPr id="103" name="Google Shape;103;g2c257360040_1_11"/>
            <p:cNvSpPr txBox="1"/>
            <p:nvPr/>
          </p:nvSpPr>
          <p:spPr>
            <a:xfrm>
              <a:off x="1835544" y="1184550"/>
              <a:ext cx="15321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b="1" lang="ko" sz="1600">
                  <a:latin typeface="Gowun Dodum"/>
                  <a:ea typeface="Gowun Dodum"/>
                  <a:cs typeface="Gowun Dodum"/>
                  <a:sym typeface="Gowun Dodum"/>
                </a:rPr>
                <a:t>속성 (Feature)</a:t>
              </a:r>
              <a:endParaRPr b="1" sz="1600">
                <a:latin typeface="Gowun Dodum"/>
                <a:ea typeface="Gowun Dodum"/>
                <a:cs typeface="Gowun Dodum"/>
                <a:sym typeface="Gowun Dodum"/>
              </a:endParaRPr>
            </a:p>
          </p:txBody>
        </p:sp>
      </p:grpSp>
      <p:pic>
        <p:nvPicPr>
          <p:cNvPr id="104" name="Google Shape;104;g2c257360040_1_11"/>
          <p:cNvPicPr preferRelativeResize="0"/>
          <p:nvPr/>
        </p:nvPicPr>
        <p:blipFill rotWithShape="1">
          <a:blip r:embed="rId4">
            <a:alphaModFix/>
          </a:blip>
          <a:srcRect b="6171" l="0" r="1980" t="16007"/>
          <a:stretch/>
        </p:blipFill>
        <p:spPr>
          <a:xfrm>
            <a:off x="3864538" y="1679225"/>
            <a:ext cx="4305275" cy="1499000"/>
          </a:xfrm>
          <a:prstGeom prst="rect">
            <a:avLst/>
          </a:prstGeom>
          <a:noFill/>
          <a:ln>
            <a:noFill/>
          </a:ln>
        </p:spPr>
      </p:pic>
      <p:sp>
        <p:nvSpPr>
          <p:cNvPr id="105" name="Google Shape;105;g2c257360040_1_11"/>
          <p:cNvSpPr txBox="1"/>
          <p:nvPr/>
        </p:nvSpPr>
        <p:spPr>
          <a:xfrm>
            <a:off x="5361087" y="1324325"/>
            <a:ext cx="1312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500">
                <a:latin typeface="Gowun Dodum"/>
                <a:ea typeface="Gowun Dodum"/>
                <a:cs typeface="Gowun Dodum"/>
                <a:sym typeface="Gowun Dodum"/>
              </a:rPr>
              <a:t>versicolor</a:t>
            </a:r>
            <a:r>
              <a:rPr lang="ko" sz="1500">
                <a:latin typeface="Gowun Dodum"/>
                <a:ea typeface="Gowun Dodum"/>
                <a:cs typeface="Gowun Dodum"/>
                <a:sym typeface="Gowun Dodum"/>
              </a:rPr>
              <a:t>(1)</a:t>
            </a:r>
            <a:endParaRPr sz="1500">
              <a:latin typeface="Gowun Dodum"/>
              <a:ea typeface="Gowun Dodum"/>
              <a:cs typeface="Gowun Dodum"/>
              <a:sym typeface="Gowun Dodum"/>
            </a:endParaRPr>
          </a:p>
        </p:txBody>
      </p:sp>
      <p:sp>
        <p:nvSpPr>
          <p:cNvPr id="106" name="Google Shape;106;g2c257360040_1_11"/>
          <p:cNvSpPr txBox="1"/>
          <p:nvPr/>
        </p:nvSpPr>
        <p:spPr>
          <a:xfrm>
            <a:off x="4008512" y="1324325"/>
            <a:ext cx="1312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500">
                <a:latin typeface="Gowun Dodum"/>
                <a:ea typeface="Gowun Dodum"/>
                <a:cs typeface="Gowun Dodum"/>
                <a:sym typeface="Gowun Dodum"/>
              </a:rPr>
              <a:t>setosa</a:t>
            </a:r>
            <a:r>
              <a:rPr lang="ko" sz="1500">
                <a:latin typeface="Gowun Dodum"/>
                <a:ea typeface="Gowun Dodum"/>
                <a:cs typeface="Gowun Dodum"/>
                <a:sym typeface="Gowun Dodum"/>
              </a:rPr>
              <a:t>(0)</a:t>
            </a:r>
            <a:endParaRPr sz="1500">
              <a:latin typeface="Gowun Dodum"/>
              <a:ea typeface="Gowun Dodum"/>
              <a:cs typeface="Gowun Dodum"/>
              <a:sym typeface="Gowun Dodum"/>
            </a:endParaRPr>
          </a:p>
        </p:txBody>
      </p:sp>
      <p:cxnSp>
        <p:nvCxnSpPr>
          <p:cNvPr id="107" name="Google Shape;107;g2c257360040_1_11"/>
          <p:cNvCxnSpPr/>
          <p:nvPr/>
        </p:nvCxnSpPr>
        <p:spPr>
          <a:xfrm>
            <a:off x="1526000" y="3288625"/>
            <a:ext cx="7158900" cy="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c257360040_1_37"/>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 name="Google Shape;113;g2c257360040_1_37"/>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14" name="Google Shape;114;g2c257360040_1_37"/>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15" name="Google Shape;115;g2c257360040_1_37"/>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2. 첫 번째 머신러닝 만들어 보기 - 붓꽃 품종 예측하기</a:t>
            </a:r>
            <a:endParaRPr b="1" sz="2200">
              <a:solidFill>
                <a:srgbClr val="19264B"/>
              </a:solidFill>
              <a:latin typeface="Gowun Dodum"/>
              <a:ea typeface="Gowun Dodum"/>
              <a:cs typeface="Gowun Dodum"/>
              <a:sym typeface="Gowun Dodum"/>
            </a:endParaRPr>
          </a:p>
        </p:txBody>
      </p:sp>
      <p:sp>
        <p:nvSpPr>
          <p:cNvPr id="116" name="Google Shape;116;g2c257360040_1_37"/>
          <p:cNvSpPr txBox="1"/>
          <p:nvPr/>
        </p:nvSpPr>
        <p:spPr>
          <a:xfrm>
            <a:off x="1495675" y="840000"/>
            <a:ext cx="6615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ko" sz="1700">
                <a:solidFill>
                  <a:schemeClr val="dk1"/>
                </a:solidFill>
                <a:latin typeface="Gowun Dodum"/>
                <a:ea typeface="Gowun Dodum"/>
                <a:cs typeface="Gowun Dodum"/>
                <a:sym typeface="Gowun Dodum"/>
              </a:rPr>
              <a:t>예측 프로세스: </a:t>
            </a:r>
            <a:r>
              <a:rPr b="1" i="1" lang="ko" sz="1700">
                <a:solidFill>
                  <a:schemeClr val="dk1"/>
                </a:solidFill>
                <a:latin typeface="Gowun Dodum"/>
                <a:ea typeface="Gowun Dodum"/>
                <a:cs typeface="Gowun Dodum"/>
                <a:sym typeface="Gowun Dodum"/>
              </a:rPr>
              <a:t>데이터 세트 분리</a:t>
            </a:r>
            <a:r>
              <a:rPr lang="ko" sz="1700">
                <a:solidFill>
                  <a:schemeClr val="dk1"/>
                </a:solidFill>
                <a:latin typeface="Gowun Dodum"/>
                <a:ea typeface="Gowun Dodum"/>
                <a:cs typeface="Gowun Dodum"/>
                <a:sym typeface="Gowun Dodum"/>
              </a:rPr>
              <a:t> -&gt; 모델 학습 -&gt; 예측 수행 -&gt; 평가</a:t>
            </a:r>
            <a:endParaRPr sz="1700">
              <a:latin typeface="Gowun Dodum"/>
              <a:ea typeface="Gowun Dodum"/>
              <a:cs typeface="Gowun Dodum"/>
              <a:sym typeface="Gowun Dodum"/>
            </a:endParaRPr>
          </a:p>
        </p:txBody>
      </p:sp>
      <p:sp>
        <p:nvSpPr>
          <p:cNvPr id="117" name="Google Shape;117;g2c257360040_1_37"/>
          <p:cNvSpPr txBox="1"/>
          <p:nvPr/>
        </p:nvSpPr>
        <p:spPr>
          <a:xfrm>
            <a:off x="1495673" y="1716288"/>
            <a:ext cx="6024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ko" sz="1600">
                <a:solidFill>
                  <a:schemeClr val="dk1"/>
                </a:solidFill>
                <a:latin typeface="Gowun Dodum"/>
                <a:ea typeface="Gowun Dodum"/>
                <a:cs typeface="Gowun Dodum"/>
                <a:sym typeface="Gowun Dodum"/>
              </a:rPr>
              <a:t>train_test_split()</a:t>
            </a:r>
            <a:r>
              <a:rPr lang="ko" sz="1600">
                <a:solidFill>
                  <a:schemeClr val="dk1"/>
                </a:solidFill>
                <a:latin typeface="Gowun Dodum"/>
                <a:ea typeface="Gowun Dodum"/>
                <a:cs typeface="Gowun Dodum"/>
                <a:sym typeface="Gowun Dodum"/>
              </a:rPr>
              <a:t>: 학습 데이터와 테스트 데이터로 분리</a:t>
            </a:r>
            <a:endParaRPr sz="1600">
              <a:latin typeface="Gowun Dodum"/>
              <a:ea typeface="Gowun Dodum"/>
              <a:cs typeface="Gowun Dodum"/>
              <a:sym typeface="Gowun Dodum"/>
            </a:endParaRPr>
          </a:p>
        </p:txBody>
      </p:sp>
      <p:grpSp>
        <p:nvGrpSpPr>
          <p:cNvPr id="118" name="Google Shape;118;g2c257360040_1_37"/>
          <p:cNvGrpSpPr/>
          <p:nvPr/>
        </p:nvGrpSpPr>
        <p:grpSpPr>
          <a:xfrm>
            <a:off x="1570825" y="2537444"/>
            <a:ext cx="7262400" cy="615600"/>
            <a:chOff x="1570825" y="2143050"/>
            <a:chExt cx="7262400" cy="615600"/>
          </a:xfrm>
        </p:grpSpPr>
        <p:sp>
          <p:nvSpPr>
            <p:cNvPr id="119" name="Google Shape;119;g2c257360040_1_37"/>
            <p:cNvSpPr/>
            <p:nvPr/>
          </p:nvSpPr>
          <p:spPr>
            <a:xfrm>
              <a:off x="1570825" y="2143050"/>
              <a:ext cx="7262400" cy="6156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2c257360040_1_37"/>
            <p:cNvSpPr txBox="1"/>
            <p:nvPr/>
          </p:nvSpPr>
          <p:spPr>
            <a:xfrm>
              <a:off x="1723225" y="2143050"/>
              <a:ext cx="705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Gowun Batang"/>
                  <a:ea typeface="Gowun Batang"/>
                  <a:cs typeface="Gowun Batang"/>
                  <a:sym typeface="Gowun Batang"/>
                </a:rPr>
                <a:t>X_train, X_test, y_train, y_test = train_test_split(iris_data, iris_label,</a:t>
              </a:r>
              <a:endParaRPr b="1">
                <a:solidFill>
                  <a:schemeClr val="lt1"/>
                </a:solidFill>
                <a:latin typeface="Gowun Batang"/>
                <a:ea typeface="Gowun Batang"/>
                <a:cs typeface="Gowun Batang"/>
                <a:sym typeface="Gowun Batang"/>
              </a:endParaRPr>
            </a:p>
            <a:p>
              <a:pPr indent="457200" lvl="0" marL="3657600" rtl="0" algn="l">
                <a:spcBef>
                  <a:spcPts val="0"/>
                </a:spcBef>
                <a:spcAft>
                  <a:spcPts val="0"/>
                </a:spcAft>
                <a:buNone/>
              </a:pPr>
              <a:r>
                <a:rPr b="1" lang="ko">
                  <a:solidFill>
                    <a:schemeClr val="lt1"/>
                  </a:solidFill>
                  <a:latin typeface="Gowun Batang"/>
                  <a:ea typeface="Gowun Batang"/>
                  <a:cs typeface="Gowun Batang"/>
                  <a:sym typeface="Gowun Batang"/>
                </a:rPr>
                <a:t>test_size=0.2, random_state=11)</a:t>
              </a:r>
              <a:endParaRPr b="1">
                <a:solidFill>
                  <a:schemeClr val="lt1"/>
                </a:solidFill>
                <a:latin typeface="Gowun Batang"/>
                <a:ea typeface="Gowun Batang"/>
                <a:cs typeface="Gowun Batang"/>
                <a:sym typeface="Gowun Batang"/>
              </a:endParaRPr>
            </a:p>
          </p:txBody>
        </p:sp>
      </p:grpSp>
      <p:sp>
        <p:nvSpPr>
          <p:cNvPr id="121" name="Google Shape;121;g2c257360040_1_37"/>
          <p:cNvSpPr txBox="1"/>
          <p:nvPr/>
        </p:nvSpPr>
        <p:spPr>
          <a:xfrm>
            <a:off x="1495676" y="3543100"/>
            <a:ext cx="75030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ko" sz="1600">
                <a:solidFill>
                  <a:schemeClr val="dk1"/>
                </a:solidFill>
                <a:latin typeface="Gowun Dodum"/>
                <a:ea typeface="Gowun Dodum"/>
                <a:cs typeface="Gowun Dodum"/>
                <a:sym typeface="Gowun Dodum"/>
              </a:rPr>
              <a:t>- </a:t>
            </a:r>
            <a:r>
              <a:rPr b="1" lang="ko" sz="1600">
                <a:solidFill>
                  <a:schemeClr val="dk1"/>
                </a:solidFill>
                <a:latin typeface="Gowun Dodum"/>
                <a:ea typeface="Gowun Dodum"/>
                <a:cs typeface="Gowun Dodum"/>
                <a:sym typeface="Gowun Dodum"/>
              </a:rPr>
              <a:t>입력값</a:t>
            </a:r>
            <a:r>
              <a:rPr lang="ko" sz="1600">
                <a:solidFill>
                  <a:schemeClr val="dk1"/>
                </a:solidFill>
                <a:latin typeface="Gowun Dodum"/>
                <a:ea typeface="Gowun Dodum"/>
                <a:cs typeface="Gowun Dodum"/>
                <a:sym typeface="Gowun Dodum"/>
              </a:rPr>
              <a:t>: 피처 데이터 세트, 레이블 데이터 세트</a:t>
            </a:r>
            <a:endParaRPr sz="1600">
              <a:solidFill>
                <a:schemeClr val="dk1"/>
              </a:solidFill>
              <a:latin typeface="Gowun Dodum"/>
              <a:ea typeface="Gowun Dodum"/>
              <a:cs typeface="Gowun Dodum"/>
              <a:sym typeface="Gowun Dodum"/>
            </a:endParaRPr>
          </a:p>
          <a:p>
            <a:pPr indent="0" lvl="0" marL="0" rtl="0" algn="l">
              <a:lnSpc>
                <a:spcPct val="150000"/>
              </a:lnSpc>
              <a:spcBef>
                <a:spcPts val="0"/>
              </a:spcBef>
              <a:spcAft>
                <a:spcPts val="0"/>
              </a:spcAft>
              <a:buClr>
                <a:schemeClr val="dk1"/>
              </a:buClr>
              <a:buSzPts val="1100"/>
              <a:buFont typeface="Arial"/>
              <a:buNone/>
            </a:pPr>
            <a:r>
              <a:rPr lang="ko" sz="1600">
                <a:solidFill>
                  <a:schemeClr val="dk1"/>
                </a:solidFill>
                <a:latin typeface="Gowun Dodum"/>
                <a:ea typeface="Gowun Dodum"/>
                <a:cs typeface="Gowun Dodum"/>
                <a:sym typeface="Gowun Dodum"/>
              </a:rPr>
              <a:t>- </a:t>
            </a:r>
            <a:r>
              <a:rPr b="1" lang="ko" sz="1600">
                <a:solidFill>
                  <a:schemeClr val="dk1"/>
                </a:solidFill>
                <a:latin typeface="Gowun Dodum"/>
                <a:ea typeface="Gowun Dodum"/>
                <a:cs typeface="Gowun Dodum"/>
                <a:sym typeface="Gowun Dodum"/>
              </a:rPr>
              <a:t>test_size</a:t>
            </a:r>
            <a:r>
              <a:rPr lang="ko" sz="1600">
                <a:solidFill>
                  <a:schemeClr val="dk1"/>
                </a:solidFill>
                <a:latin typeface="Gowun Dodum"/>
                <a:ea typeface="Gowun Dodum"/>
                <a:cs typeface="Gowun Dodum"/>
                <a:sym typeface="Gowun Dodum"/>
              </a:rPr>
              <a:t>: 전체 데이터 세트 중 테스트 데이터 세트의 비율</a:t>
            </a:r>
            <a:endParaRPr sz="1600">
              <a:solidFill>
                <a:schemeClr val="dk1"/>
              </a:solidFill>
              <a:latin typeface="Gowun Dodum"/>
              <a:ea typeface="Gowun Dodum"/>
              <a:cs typeface="Gowun Dodum"/>
              <a:sym typeface="Gowun Dodum"/>
            </a:endParaRPr>
          </a:p>
          <a:p>
            <a:pPr indent="0" lvl="0" marL="0" rtl="0" algn="l">
              <a:lnSpc>
                <a:spcPct val="150000"/>
              </a:lnSpc>
              <a:spcBef>
                <a:spcPts val="0"/>
              </a:spcBef>
              <a:spcAft>
                <a:spcPts val="0"/>
              </a:spcAft>
              <a:buNone/>
            </a:pPr>
            <a:r>
              <a:rPr lang="ko" sz="1600">
                <a:solidFill>
                  <a:schemeClr val="dk1"/>
                </a:solidFill>
                <a:latin typeface="Gowun Dodum"/>
                <a:ea typeface="Gowun Dodum"/>
                <a:cs typeface="Gowun Dodum"/>
                <a:sym typeface="Gowun Dodum"/>
              </a:rPr>
              <a:t>- </a:t>
            </a:r>
            <a:r>
              <a:rPr b="1" lang="ko" sz="1600">
                <a:solidFill>
                  <a:schemeClr val="dk1"/>
                </a:solidFill>
                <a:latin typeface="Gowun Dodum"/>
                <a:ea typeface="Gowun Dodum"/>
                <a:cs typeface="Gowun Dodum"/>
                <a:sym typeface="Gowun Dodum"/>
              </a:rPr>
              <a:t>random_state</a:t>
            </a:r>
            <a:r>
              <a:rPr lang="ko" sz="1600">
                <a:solidFill>
                  <a:schemeClr val="dk1"/>
                </a:solidFill>
                <a:latin typeface="Gowun Dodum"/>
                <a:ea typeface="Gowun Dodum"/>
                <a:cs typeface="Gowun Dodum"/>
                <a:sym typeface="Gowun Dodum"/>
              </a:rPr>
              <a:t>: 호출할 때마다 같은 데이터 세트를 생성하기 위한 난수 발생 값</a:t>
            </a:r>
            <a:endParaRPr sz="1600">
              <a:solidFill>
                <a:schemeClr val="dk1"/>
              </a:solidFill>
              <a:latin typeface="Gowun Dodum"/>
              <a:ea typeface="Gowun Dodum"/>
              <a:cs typeface="Gowun Dodum"/>
              <a:sym typeface="Gowun Dod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c257360040_1_76"/>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 name="Google Shape;127;g2c257360040_1_76"/>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28" name="Google Shape;128;g2c257360040_1_76"/>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29" name="Google Shape;129;g2c257360040_1_76"/>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2. 첫 번째 머신러닝 만들어 보기 - 붓꽃 품종 예측하기</a:t>
            </a:r>
            <a:endParaRPr b="1" sz="2200">
              <a:solidFill>
                <a:srgbClr val="19264B"/>
              </a:solidFill>
              <a:latin typeface="Gowun Dodum"/>
              <a:ea typeface="Gowun Dodum"/>
              <a:cs typeface="Gowun Dodum"/>
              <a:sym typeface="Gowun Dodum"/>
            </a:endParaRPr>
          </a:p>
        </p:txBody>
      </p:sp>
      <p:sp>
        <p:nvSpPr>
          <p:cNvPr id="130" name="Google Shape;130;g2c257360040_1_76"/>
          <p:cNvSpPr txBox="1"/>
          <p:nvPr/>
        </p:nvSpPr>
        <p:spPr>
          <a:xfrm>
            <a:off x="1495675" y="840000"/>
            <a:ext cx="6615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ko" sz="1700">
                <a:solidFill>
                  <a:schemeClr val="dk1"/>
                </a:solidFill>
                <a:latin typeface="Gowun Dodum"/>
                <a:ea typeface="Gowun Dodum"/>
                <a:cs typeface="Gowun Dodum"/>
                <a:sym typeface="Gowun Dodum"/>
              </a:rPr>
              <a:t>예측 프로세스: </a:t>
            </a:r>
            <a:r>
              <a:rPr lang="ko" sz="1700">
                <a:solidFill>
                  <a:schemeClr val="dk1"/>
                </a:solidFill>
                <a:latin typeface="Gowun Dodum"/>
                <a:ea typeface="Gowun Dodum"/>
                <a:cs typeface="Gowun Dodum"/>
                <a:sym typeface="Gowun Dodum"/>
              </a:rPr>
              <a:t>데이터 세트 분리 </a:t>
            </a:r>
            <a:r>
              <a:rPr lang="ko" sz="1700">
                <a:solidFill>
                  <a:schemeClr val="dk1"/>
                </a:solidFill>
                <a:latin typeface="Gowun Dodum"/>
                <a:ea typeface="Gowun Dodum"/>
                <a:cs typeface="Gowun Dodum"/>
                <a:sym typeface="Gowun Dodum"/>
              </a:rPr>
              <a:t>-&gt; </a:t>
            </a:r>
            <a:r>
              <a:rPr b="1" i="1" lang="ko" sz="1700">
                <a:solidFill>
                  <a:schemeClr val="dk1"/>
                </a:solidFill>
                <a:latin typeface="Gowun Dodum"/>
                <a:ea typeface="Gowun Dodum"/>
                <a:cs typeface="Gowun Dodum"/>
                <a:sym typeface="Gowun Dodum"/>
              </a:rPr>
              <a:t>모델 학습</a:t>
            </a:r>
            <a:r>
              <a:rPr lang="ko" sz="1700">
                <a:solidFill>
                  <a:schemeClr val="dk1"/>
                </a:solidFill>
                <a:latin typeface="Gowun Dodum"/>
                <a:ea typeface="Gowun Dodum"/>
                <a:cs typeface="Gowun Dodum"/>
                <a:sym typeface="Gowun Dodum"/>
              </a:rPr>
              <a:t> -&gt; </a:t>
            </a:r>
            <a:r>
              <a:rPr b="1" i="1" lang="ko" sz="1700">
                <a:solidFill>
                  <a:schemeClr val="dk1"/>
                </a:solidFill>
                <a:latin typeface="Gowun Dodum"/>
                <a:ea typeface="Gowun Dodum"/>
                <a:cs typeface="Gowun Dodum"/>
                <a:sym typeface="Gowun Dodum"/>
              </a:rPr>
              <a:t>예측 수행</a:t>
            </a:r>
            <a:r>
              <a:rPr lang="ko" sz="1700">
                <a:solidFill>
                  <a:schemeClr val="dk1"/>
                </a:solidFill>
                <a:latin typeface="Gowun Dodum"/>
                <a:ea typeface="Gowun Dodum"/>
                <a:cs typeface="Gowun Dodum"/>
                <a:sym typeface="Gowun Dodum"/>
              </a:rPr>
              <a:t> -&gt; </a:t>
            </a:r>
            <a:r>
              <a:rPr b="1" i="1" lang="ko" sz="1700">
                <a:solidFill>
                  <a:schemeClr val="dk1"/>
                </a:solidFill>
                <a:latin typeface="Gowun Dodum"/>
                <a:ea typeface="Gowun Dodum"/>
                <a:cs typeface="Gowun Dodum"/>
                <a:sym typeface="Gowun Dodum"/>
              </a:rPr>
              <a:t>평가</a:t>
            </a:r>
            <a:endParaRPr b="1" i="1" sz="1700">
              <a:latin typeface="Gowun Dodum"/>
              <a:ea typeface="Gowun Dodum"/>
              <a:cs typeface="Gowun Dodum"/>
              <a:sym typeface="Gowun Dodum"/>
            </a:endParaRPr>
          </a:p>
        </p:txBody>
      </p:sp>
      <p:grpSp>
        <p:nvGrpSpPr>
          <p:cNvPr id="131" name="Google Shape;131;g2c257360040_1_76"/>
          <p:cNvGrpSpPr/>
          <p:nvPr/>
        </p:nvGrpSpPr>
        <p:grpSpPr>
          <a:xfrm>
            <a:off x="1485173" y="1548213"/>
            <a:ext cx="7337553" cy="1055756"/>
            <a:chOff x="1561373" y="1548213"/>
            <a:chExt cx="7337553" cy="1055756"/>
          </a:xfrm>
        </p:grpSpPr>
        <p:sp>
          <p:nvSpPr>
            <p:cNvPr id="132" name="Google Shape;132;g2c257360040_1_76"/>
            <p:cNvSpPr txBox="1"/>
            <p:nvPr/>
          </p:nvSpPr>
          <p:spPr>
            <a:xfrm>
              <a:off x="1561373" y="1548213"/>
              <a:ext cx="6024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ko" sz="1600">
                  <a:solidFill>
                    <a:schemeClr val="dk1"/>
                  </a:solidFill>
                  <a:latin typeface="Gowun Dodum"/>
                  <a:ea typeface="Gowun Dodum"/>
                  <a:cs typeface="Gowun Dodum"/>
                  <a:sym typeface="Gowun Dodum"/>
                </a:rPr>
                <a:t>fit()</a:t>
              </a:r>
              <a:r>
                <a:rPr lang="ko" sz="1600">
                  <a:solidFill>
                    <a:schemeClr val="dk1"/>
                  </a:solidFill>
                  <a:latin typeface="Gowun Dodum"/>
                  <a:ea typeface="Gowun Dodum"/>
                  <a:cs typeface="Gowun Dodum"/>
                  <a:sym typeface="Gowun Dodum"/>
                </a:rPr>
                <a:t>: 학습 데이터 기반으로 ML 알고리즘 적용하여 모델 학습</a:t>
              </a:r>
              <a:endParaRPr sz="1600">
                <a:latin typeface="Gowun Dodum"/>
                <a:ea typeface="Gowun Dodum"/>
                <a:cs typeface="Gowun Dodum"/>
                <a:sym typeface="Gowun Dodum"/>
              </a:endParaRPr>
            </a:p>
          </p:txBody>
        </p:sp>
        <p:grpSp>
          <p:nvGrpSpPr>
            <p:cNvPr id="133" name="Google Shape;133;g2c257360040_1_76"/>
            <p:cNvGrpSpPr/>
            <p:nvPr/>
          </p:nvGrpSpPr>
          <p:grpSpPr>
            <a:xfrm>
              <a:off x="1636525" y="1988369"/>
              <a:ext cx="7262400" cy="615600"/>
              <a:chOff x="1570825" y="2143050"/>
              <a:chExt cx="7262400" cy="615600"/>
            </a:xfrm>
          </p:grpSpPr>
          <p:sp>
            <p:nvSpPr>
              <p:cNvPr id="134" name="Google Shape;134;g2c257360040_1_76"/>
              <p:cNvSpPr/>
              <p:nvPr/>
            </p:nvSpPr>
            <p:spPr>
              <a:xfrm>
                <a:off x="1570825" y="2143050"/>
                <a:ext cx="7262400" cy="6156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2c257360040_1_76"/>
              <p:cNvSpPr txBox="1"/>
              <p:nvPr/>
            </p:nvSpPr>
            <p:spPr>
              <a:xfrm>
                <a:off x="1723225" y="2143050"/>
                <a:ext cx="705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a:solidFill>
                      <a:schemeClr val="lt1"/>
                    </a:solidFill>
                    <a:latin typeface="Gowun Batang"/>
                    <a:ea typeface="Gowun Batang"/>
                    <a:cs typeface="Gowun Batang"/>
                    <a:sym typeface="Gowun Batang"/>
                  </a:rPr>
                  <a:t>dt_clf = DecisionTreeClassifier(random_state=11)</a:t>
                </a:r>
                <a:endParaRPr b="1">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a:solidFill>
                      <a:schemeClr val="lt1"/>
                    </a:solidFill>
                    <a:latin typeface="Gowun Batang"/>
                    <a:ea typeface="Gowun Batang"/>
                    <a:cs typeface="Gowun Batang"/>
                    <a:sym typeface="Gowun Batang"/>
                  </a:rPr>
                  <a:t>dt_clf.fit(X_train, y_train)</a:t>
                </a:r>
                <a:endParaRPr b="1">
                  <a:solidFill>
                    <a:schemeClr val="lt1"/>
                  </a:solidFill>
                  <a:latin typeface="Gowun Batang"/>
                  <a:ea typeface="Gowun Batang"/>
                  <a:cs typeface="Gowun Batang"/>
                  <a:sym typeface="Gowun Batang"/>
                </a:endParaRPr>
              </a:p>
            </p:txBody>
          </p:sp>
        </p:grpSp>
      </p:grpSp>
      <p:grpSp>
        <p:nvGrpSpPr>
          <p:cNvPr id="136" name="Google Shape;136;g2c257360040_1_76"/>
          <p:cNvGrpSpPr/>
          <p:nvPr/>
        </p:nvGrpSpPr>
        <p:grpSpPr>
          <a:xfrm>
            <a:off x="1485173" y="2828775"/>
            <a:ext cx="7337552" cy="871268"/>
            <a:chOff x="1561373" y="2813850"/>
            <a:chExt cx="7337552" cy="871268"/>
          </a:xfrm>
        </p:grpSpPr>
        <p:sp>
          <p:nvSpPr>
            <p:cNvPr id="137" name="Google Shape;137;g2c257360040_1_76"/>
            <p:cNvSpPr txBox="1"/>
            <p:nvPr/>
          </p:nvSpPr>
          <p:spPr>
            <a:xfrm>
              <a:off x="1561373" y="2813850"/>
              <a:ext cx="6024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ko" sz="1600">
                  <a:solidFill>
                    <a:schemeClr val="dk1"/>
                  </a:solidFill>
                  <a:latin typeface="Gowun Dodum"/>
                  <a:ea typeface="Gowun Dodum"/>
                  <a:cs typeface="Gowun Dodum"/>
                  <a:sym typeface="Gowun Dodum"/>
                </a:rPr>
                <a:t>predict</a:t>
              </a:r>
              <a:r>
                <a:rPr b="1" lang="ko" sz="1600">
                  <a:solidFill>
                    <a:schemeClr val="dk1"/>
                  </a:solidFill>
                  <a:latin typeface="Gowun Dodum"/>
                  <a:ea typeface="Gowun Dodum"/>
                  <a:cs typeface="Gowun Dodum"/>
                  <a:sym typeface="Gowun Dodum"/>
                </a:rPr>
                <a:t>()</a:t>
              </a:r>
              <a:r>
                <a:rPr lang="ko" sz="1600">
                  <a:solidFill>
                    <a:schemeClr val="dk1"/>
                  </a:solidFill>
                  <a:latin typeface="Gowun Dodum"/>
                  <a:ea typeface="Gowun Dodum"/>
                  <a:cs typeface="Gowun Dodum"/>
                  <a:sym typeface="Gowun Dodum"/>
                </a:rPr>
                <a:t>: 학습된 ML 모델로 테스트 데이터의 분류 예측</a:t>
              </a:r>
              <a:endParaRPr sz="1600">
                <a:latin typeface="Gowun Dodum"/>
                <a:ea typeface="Gowun Dodum"/>
                <a:cs typeface="Gowun Dodum"/>
                <a:sym typeface="Gowun Dodum"/>
              </a:endParaRPr>
            </a:p>
          </p:txBody>
        </p:sp>
        <p:grpSp>
          <p:nvGrpSpPr>
            <p:cNvPr id="138" name="Google Shape;138;g2c257360040_1_76"/>
            <p:cNvGrpSpPr/>
            <p:nvPr/>
          </p:nvGrpSpPr>
          <p:grpSpPr>
            <a:xfrm>
              <a:off x="1636525" y="3254018"/>
              <a:ext cx="7262400" cy="431100"/>
              <a:chOff x="1570825" y="3574493"/>
              <a:chExt cx="7262400" cy="431100"/>
            </a:xfrm>
          </p:grpSpPr>
          <p:sp>
            <p:nvSpPr>
              <p:cNvPr id="139" name="Google Shape;139;g2c257360040_1_76"/>
              <p:cNvSpPr/>
              <p:nvPr/>
            </p:nvSpPr>
            <p:spPr>
              <a:xfrm>
                <a:off x="1570825" y="3574493"/>
                <a:ext cx="7262400" cy="43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2c257360040_1_76"/>
              <p:cNvSpPr txBox="1"/>
              <p:nvPr/>
            </p:nvSpPr>
            <p:spPr>
              <a:xfrm>
                <a:off x="1723225" y="3589935"/>
                <a:ext cx="7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Gowun Batang"/>
                    <a:ea typeface="Gowun Batang"/>
                    <a:cs typeface="Gowun Batang"/>
                    <a:sym typeface="Gowun Batang"/>
                  </a:rPr>
                  <a:t>pred = dt_clf.predict(X_test)</a:t>
                </a:r>
                <a:endParaRPr b="1">
                  <a:solidFill>
                    <a:schemeClr val="lt1"/>
                  </a:solidFill>
                  <a:latin typeface="Gowun Batang"/>
                  <a:ea typeface="Gowun Batang"/>
                  <a:cs typeface="Gowun Batang"/>
                  <a:sym typeface="Gowun Batang"/>
                </a:endParaRPr>
              </a:p>
            </p:txBody>
          </p:sp>
        </p:grpSp>
      </p:grpSp>
      <p:grpSp>
        <p:nvGrpSpPr>
          <p:cNvPr id="141" name="Google Shape;141;g2c257360040_1_76"/>
          <p:cNvGrpSpPr/>
          <p:nvPr/>
        </p:nvGrpSpPr>
        <p:grpSpPr>
          <a:xfrm>
            <a:off x="1485175" y="3924850"/>
            <a:ext cx="7337550" cy="871268"/>
            <a:chOff x="1561375" y="3848650"/>
            <a:chExt cx="7337550" cy="871268"/>
          </a:xfrm>
        </p:grpSpPr>
        <p:sp>
          <p:nvSpPr>
            <p:cNvPr id="142" name="Google Shape;142;g2c257360040_1_76"/>
            <p:cNvSpPr txBox="1"/>
            <p:nvPr/>
          </p:nvSpPr>
          <p:spPr>
            <a:xfrm>
              <a:off x="1561375" y="3848650"/>
              <a:ext cx="6880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ko" sz="1600">
                  <a:solidFill>
                    <a:schemeClr val="dk1"/>
                  </a:solidFill>
                  <a:latin typeface="Gowun Dodum"/>
                  <a:ea typeface="Gowun Dodum"/>
                  <a:cs typeface="Gowun Dodum"/>
                  <a:sym typeface="Gowun Dodum"/>
                </a:rPr>
                <a:t>accuracy_score</a:t>
              </a:r>
              <a:r>
                <a:rPr b="1" lang="ko" sz="1600">
                  <a:solidFill>
                    <a:schemeClr val="dk1"/>
                  </a:solidFill>
                  <a:latin typeface="Gowun Dodum"/>
                  <a:ea typeface="Gowun Dodum"/>
                  <a:cs typeface="Gowun Dodum"/>
                  <a:sym typeface="Gowun Dodum"/>
                </a:rPr>
                <a:t>()</a:t>
              </a:r>
              <a:r>
                <a:rPr lang="ko" sz="1600">
                  <a:solidFill>
                    <a:schemeClr val="dk1"/>
                  </a:solidFill>
                  <a:latin typeface="Gowun Dodum"/>
                  <a:ea typeface="Gowun Dodum"/>
                  <a:cs typeface="Gowun Dodum"/>
                  <a:sym typeface="Gowun Dodum"/>
                </a:rPr>
                <a:t>: 예측값과 실제값 비교해 정확도로 ML 모델 성능 평가</a:t>
              </a:r>
              <a:endParaRPr sz="1600">
                <a:latin typeface="Gowun Dodum"/>
                <a:ea typeface="Gowun Dodum"/>
                <a:cs typeface="Gowun Dodum"/>
                <a:sym typeface="Gowun Dodum"/>
              </a:endParaRPr>
            </a:p>
          </p:txBody>
        </p:sp>
        <p:grpSp>
          <p:nvGrpSpPr>
            <p:cNvPr id="143" name="Google Shape;143;g2c257360040_1_76"/>
            <p:cNvGrpSpPr/>
            <p:nvPr/>
          </p:nvGrpSpPr>
          <p:grpSpPr>
            <a:xfrm>
              <a:off x="1636525" y="4288818"/>
              <a:ext cx="7262400" cy="431100"/>
              <a:chOff x="1570825" y="3574493"/>
              <a:chExt cx="7262400" cy="431100"/>
            </a:xfrm>
          </p:grpSpPr>
          <p:sp>
            <p:nvSpPr>
              <p:cNvPr id="144" name="Google Shape;144;g2c257360040_1_76"/>
              <p:cNvSpPr/>
              <p:nvPr/>
            </p:nvSpPr>
            <p:spPr>
              <a:xfrm>
                <a:off x="1570825" y="3574493"/>
                <a:ext cx="7262400" cy="4311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2c257360040_1_76"/>
              <p:cNvSpPr txBox="1"/>
              <p:nvPr/>
            </p:nvSpPr>
            <p:spPr>
              <a:xfrm>
                <a:off x="1723225" y="3589935"/>
                <a:ext cx="7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Gowun Batang"/>
                    <a:ea typeface="Gowun Batang"/>
                    <a:cs typeface="Gowun Batang"/>
                    <a:sym typeface="Gowun Batang"/>
                  </a:rPr>
                  <a:t>print('예측 정확도: {0:.4f}'.format(accuracy_score(y_test, pred)))</a:t>
                </a:r>
                <a:endParaRPr b="1">
                  <a:solidFill>
                    <a:schemeClr val="lt1"/>
                  </a:solidFill>
                  <a:latin typeface="Gowun Batang"/>
                  <a:ea typeface="Gowun Batang"/>
                  <a:cs typeface="Gowun Batang"/>
                  <a:sym typeface="Gowun Batang"/>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c257360040_1_113"/>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g2c257360040_1_113"/>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52" name="Google Shape;152;g2c257360040_1_113"/>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53" name="Google Shape;153;g2c257360040_1_113"/>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3. 사이킷런의 기반 프레임워크 익히기</a:t>
            </a:r>
            <a:endParaRPr b="1" sz="2200">
              <a:solidFill>
                <a:srgbClr val="19264B"/>
              </a:solidFill>
              <a:latin typeface="Gowun Dodum"/>
              <a:ea typeface="Gowun Dodum"/>
              <a:cs typeface="Gowun Dodum"/>
              <a:sym typeface="Gowun Dodum"/>
            </a:endParaRPr>
          </a:p>
        </p:txBody>
      </p:sp>
      <p:sp>
        <p:nvSpPr>
          <p:cNvPr id="154" name="Google Shape;154;g2c257360040_1_113"/>
          <p:cNvSpPr/>
          <p:nvPr/>
        </p:nvSpPr>
        <p:spPr>
          <a:xfrm>
            <a:off x="2189619" y="1949788"/>
            <a:ext cx="1181100" cy="451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Estimator</a:t>
            </a:r>
            <a:endParaRPr b="1" i="0" sz="1600" u="none" cap="none" strike="noStrike">
              <a:solidFill>
                <a:schemeClr val="lt1"/>
              </a:solidFill>
              <a:latin typeface="Gowun Batang"/>
              <a:ea typeface="Gowun Batang"/>
              <a:cs typeface="Gowun Batang"/>
              <a:sym typeface="Gowun Batang"/>
            </a:endParaRPr>
          </a:p>
        </p:txBody>
      </p:sp>
      <p:grpSp>
        <p:nvGrpSpPr>
          <p:cNvPr id="155" name="Google Shape;155;g2c257360040_1_113"/>
          <p:cNvGrpSpPr/>
          <p:nvPr/>
        </p:nvGrpSpPr>
        <p:grpSpPr>
          <a:xfrm>
            <a:off x="1522875" y="3408638"/>
            <a:ext cx="2514588" cy="451200"/>
            <a:chOff x="1446675" y="2722838"/>
            <a:chExt cx="2514588" cy="451200"/>
          </a:xfrm>
        </p:grpSpPr>
        <p:sp>
          <p:nvSpPr>
            <p:cNvPr id="156" name="Google Shape;156;g2c257360040_1_113"/>
            <p:cNvSpPr/>
            <p:nvPr/>
          </p:nvSpPr>
          <p:spPr>
            <a:xfrm>
              <a:off x="1446675" y="2722838"/>
              <a:ext cx="1181100" cy="451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Classifie</a:t>
              </a:r>
              <a:r>
                <a:rPr b="1" lang="ko" sz="1600">
                  <a:solidFill>
                    <a:schemeClr val="lt1"/>
                  </a:solidFill>
                  <a:latin typeface="Gowun Batang"/>
                  <a:ea typeface="Gowun Batang"/>
                  <a:cs typeface="Gowun Batang"/>
                  <a:sym typeface="Gowun Batang"/>
                </a:rPr>
                <a:t>r</a:t>
              </a:r>
              <a:endParaRPr b="1" i="0" sz="1600" u="none" cap="none" strike="noStrike">
                <a:solidFill>
                  <a:schemeClr val="lt1"/>
                </a:solidFill>
                <a:latin typeface="Gowun Batang"/>
                <a:ea typeface="Gowun Batang"/>
                <a:cs typeface="Gowun Batang"/>
                <a:sym typeface="Gowun Batang"/>
              </a:endParaRPr>
            </a:p>
          </p:txBody>
        </p:sp>
        <p:sp>
          <p:nvSpPr>
            <p:cNvPr id="157" name="Google Shape;157;g2c257360040_1_113"/>
            <p:cNvSpPr/>
            <p:nvPr/>
          </p:nvSpPr>
          <p:spPr>
            <a:xfrm>
              <a:off x="2780163" y="2722838"/>
              <a:ext cx="1181100" cy="4512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ko" sz="1600">
                  <a:solidFill>
                    <a:schemeClr val="lt1"/>
                  </a:solidFill>
                  <a:latin typeface="Gowun Batang"/>
                  <a:ea typeface="Gowun Batang"/>
                  <a:cs typeface="Gowun Batang"/>
                  <a:sym typeface="Gowun Batang"/>
                </a:rPr>
                <a:t>Regresso</a:t>
              </a:r>
              <a:r>
                <a:rPr b="1" lang="ko" sz="1600">
                  <a:solidFill>
                    <a:schemeClr val="lt1"/>
                  </a:solidFill>
                  <a:latin typeface="Gowun Batang"/>
                  <a:ea typeface="Gowun Batang"/>
                  <a:cs typeface="Gowun Batang"/>
                  <a:sym typeface="Gowun Batang"/>
                </a:rPr>
                <a:t>r</a:t>
              </a:r>
              <a:endParaRPr b="1" i="0" sz="1600" u="none" cap="none" strike="noStrike">
                <a:solidFill>
                  <a:schemeClr val="lt1"/>
                </a:solidFill>
                <a:latin typeface="Gowun Batang"/>
                <a:ea typeface="Gowun Batang"/>
                <a:cs typeface="Gowun Batang"/>
                <a:sym typeface="Gowun Batang"/>
              </a:endParaRPr>
            </a:p>
          </p:txBody>
        </p:sp>
      </p:grpSp>
      <p:cxnSp>
        <p:nvCxnSpPr>
          <p:cNvPr id="158" name="Google Shape;158;g2c257360040_1_113"/>
          <p:cNvCxnSpPr>
            <a:stCxn id="154" idx="2"/>
            <a:endCxn id="156" idx="0"/>
          </p:cNvCxnSpPr>
          <p:nvPr/>
        </p:nvCxnSpPr>
        <p:spPr>
          <a:xfrm flipH="1">
            <a:off x="2113569" y="2400988"/>
            <a:ext cx="666600" cy="1007700"/>
          </a:xfrm>
          <a:prstGeom prst="straightConnector1">
            <a:avLst/>
          </a:prstGeom>
          <a:noFill/>
          <a:ln cap="flat" cmpd="sng" w="19050">
            <a:solidFill>
              <a:schemeClr val="dk2"/>
            </a:solidFill>
            <a:prstDash val="solid"/>
            <a:round/>
            <a:headEnd len="med" w="med" type="none"/>
            <a:tailEnd len="med" w="med" type="stealth"/>
          </a:ln>
        </p:spPr>
      </p:cxnSp>
      <p:cxnSp>
        <p:nvCxnSpPr>
          <p:cNvPr id="159" name="Google Shape;159;g2c257360040_1_113"/>
          <p:cNvCxnSpPr>
            <a:stCxn id="154" idx="2"/>
            <a:endCxn id="157" idx="0"/>
          </p:cNvCxnSpPr>
          <p:nvPr/>
        </p:nvCxnSpPr>
        <p:spPr>
          <a:xfrm>
            <a:off x="2780169" y="2400988"/>
            <a:ext cx="666600" cy="1007700"/>
          </a:xfrm>
          <a:prstGeom prst="straightConnector1">
            <a:avLst/>
          </a:prstGeom>
          <a:noFill/>
          <a:ln cap="flat" cmpd="sng" w="19050">
            <a:solidFill>
              <a:schemeClr val="dk2"/>
            </a:solidFill>
            <a:prstDash val="solid"/>
            <a:round/>
            <a:headEnd len="med" w="med" type="none"/>
            <a:tailEnd len="med" w="med" type="stealth"/>
          </a:ln>
        </p:spPr>
      </p:cxnSp>
      <p:sp>
        <p:nvSpPr>
          <p:cNvPr id="160" name="Google Shape;160;g2c257360040_1_113"/>
          <p:cNvSpPr txBox="1"/>
          <p:nvPr/>
        </p:nvSpPr>
        <p:spPr>
          <a:xfrm>
            <a:off x="2102175" y="1345838"/>
            <a:ext cx="1356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ko">
                <a:latin typeface="Gowun Dodum"/>
                <a:ea typeface="Gowun Dodum"/>
                <a:cs typeface="Gowun Dodum"/>
                <a:sym typeface="Gowun Dodum"/>
              </a:rPr>
              <a:t>학습: fit()</a:t>
            </a:r>
            <a:endParaRPr>
              <a:latin typeface="Gowun Dodum"/>
              <a:ea typeface="Gowun Dodum"/>
              <a:cs typeface="Gowun Dodum"/>
              <a:sym typeface="Gowun Dodum"/>
            </a:endParaRPr>
          </a:p>
          <a:p>
            <a:pPr indent="0" lvl="0" marL="0" marR="0" rtl="0" algn="ctr">
              <a:lnSpc>
                <a:spcPct val="100000"/>
              </a:lnSpc>
              <a:spcBef>
                <a:spcPts val="0"/>
              </a:spcBef>
              <a:spcAft>
                <a:spcPts val="0"/>
              </a:spcAft>
              <a:buNone/>
            </a:pPr>
            <a:r>
              <a:rPr lang="ko">
                <a:latin typeface="Gowun Dodum"/>
                <a:ea typeface="Gowun Dodum"/>
                <a:cs typeface="Gowun Dodum"/>
                <a:sym typeface="Gowun Dodum"/>
              </a:rPr>
              <a:t>예측: predict()</a:t>
            </a:r>
            <a:endParaRPr>
              <a:latin typeface="Gowun Dodum"/>
              <a:ea typeface="Gowun Dodum"/>
              <a:cs typeface="Gowun Dodum"/>
              <a:sym typeface="Gowun Dodum"/>
            </a:endParaRPr>
          </a:p>
        </p:txBody>
      </p:sp>
      <p:sp>
        <p:nvSpPr>
          <p:cNvPr id="161" name="Google Shape;161;g2c257360040_1_113"/>
          <p:cNvSpPr txBox="1"/>
          <p:nvPr/>
        </p:nvSpPr>
        <p:spPr>
          <a:xfrm>
            <a:off x="1522875" y="3859850"/>
            <a:ext cx="1181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ko">
                <a:latin typeface="Gowun Dodum"/>
                <a:ea typeface="Gowun Dodum"/>
                <a:cs typeface="Gowun Dodum"/>
                <a:sym typeface="Gowun Dodum"/>
              </a:rPr>
              <a:t>분류 구현</a:t>
            </a:r>
            <a:endParaRPr>
              <a:latin typeface="Gowun Dodum"/>
              <a:ea typeface="Gowun Dodum"/>
              <a:cs typeface="Gowun Dodum"/>
              <a:sym typeface="Gowun Dodum"/>
            </a:endParaRPr>
          </a:p>
          <a:p>
            <a:pPr indent="0" lvl="0" marL="0" marR="0" rtl="0" algn="ctr">
              <a:lnSpc>
                <a:spcPct val="100000"/>
              </a:lnSpc>
              <a:spcBef>
                <a:spcPts val="0"/>
              </a:spcBef>
              <a:spcAft>
                <a:spcPts val="0"/>
              </a:spcAft>
              <a:buNone/>
            </a:pPr>
            <a:r>
              <a:rPr lang="ko">
                <a:latin typeface="Gowun Dodum"/>
                <a:ea typeface="Gowun Dodum"/>
                <a:cs typeface="Gowun Dodum"/>
                <a:sym typeface="Gowun Dodum"/>
              </a:rPr>
              <a:t>클래스</a:t>
            </a:r>
            <a:endParaRPr>
              <a:latin typeface="Gowun Dodum"/>
              <a:ea typeface="Gowun Dodum"/>
              <a:cs typeface="Gowun Dodum"/>
              <a:sym typeface="Gowun Dodum"/>
            </a:endParaRPr>
          </a:p>
        </p:txBody>
      </p:sp>
      <p:sp>
        <p:nvSpPr>
          <p:cNvPr id="162" name="Google Shape;162;g2c257360040_1_113"/>
          <p:cNvSpPr txBox="1"/>
          <p:nvPr/>
        </p:nvSpPr>
        <p:spPr>
          <a:xfrm>
            <a:off x="2856375" y="3859850"/>
            <a:ext cx="1181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ko">
                <a:latin typeface="Gowun Dodum"/>
                <a:ea typeface="Gowun Dodum"/>
                <a:cs typeface="Gowun Dodum"/>
                <a:sym typeface="Gowun Dodum"/>
              </a:rPr>
              <a:t>회귀</a:t>
            </a:r>
            <a:r>
              <a:rPr lang="ko">
                <a:latin typeface="Gowun Dodum"/>
                <a:ea typeface="Gowun Dodum"/>
                <a:cs typeface="Gowun Dodum"/>
                <a:sym typeface="Gowun Dodum"/>
              </a:rPr>
              <a:t> 구현</a:t>
            </a:r>
            <a:endParaRPr>
              <a:latin typeface="Gowun Dodum"/>
              <a:ea typeface="Gowun Dodum"/>
              <a:cs typeface="Gowun Dodum"/>
              <a:sym typeface="Gowun Dodum"/>
            </a:endParaRPr>
          </a:p>
          <a:p>
            <a:pPr indent="0" lvl="0" marL="0" marR="0" rtl="0" algn="ctr">
              <a:lnSpc>
                <a:spcPct val="100000"/>
              </a:lnSpc>
              <a:spcBef>
                <a:spcPts val="0"/>
              </a:spcBef>
              <a:spcAft>
                <a:spcPts val="0"/>
              </a:spcAft>
              <a:buNone/>
            </a:pPr>
            <a:r>
              <a:rPr lang="ko">
                <a:latin typeface="Gowun Dodum"/>
                <a:ea typeface="Gowun Dodum"/>
                <a:cs typeface="Gowun Dodum"/>
                <a:sym typeface="Gowun Dodum"/>
              </a:rPr>
              <a:t>클래스</a:t>
            </a:r>
            <a:endParaRPr>
              <a:latin typeface="Gowun Dodum"/>
              <a:ea typeface="Gowun Dodum"/>
              <a:cs typeface="Gowun Dodum"/>
              <a:sym typeface="Gowun Dodum"/>
            </a:endParaRPr>
          </a:p>
        </p:txBody>
      </p:sp>
      <p:cxnSp>
        <p:nvCxnSpPr>
          <p:cNvPr id="163" name="Google Shape;163;g2c257360040_1_113"/>
          <p:cNvCxnSpPr/>
          <p:nvPr/>
        </p:nvCxnSpPr>
        <p:spPr>
          <a:xfrm>
            <a:off x="4426625" y="1018675"/>
            <a:ext cx="0" cy="3850200"/>
          </a:xfrm>
          <a:prstGeom prst="straightConnector1">
            <a:avLst/>
          </a:prstGeom>
          <a:noFill/>
          <a:ln cap="flat" cmpd="sng" w="19050">
            <a:solidFill>
              <a:schemeClr val="dk2"/>
            </a:solidFill>
            <a:prstDash val="dash"/>
            <a:round/>
            <a:headEnd len="med" w="med" type="none"/>
            <a:tailEnd len="med" w="med" type="none"/>
          </a:ln>
        </p:spPr>
      </p:cxnSp>
      <p:sp>
        <p:nvSpPr>
          <p:cNvPr id="164" name="Google Shape;164;g2c257360040_1_113"/>
          <p:cNvSpPr txBox="1"/>
          <p:nvPr/>
        </p:nvSpPr>
        <p:spPr>
          <a:xfrm>
            <a:off x="4924675" y="840000"/>
            <a:ext cx="37281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ko" sz="1700">
                <a:solidFill>
                  <a:schemeClr val="dk1"/>
                </a:solidFill>
                <a:latin typeface="Gowun Dodum"/>
                <a:ea typeface="Gowun Dodum"/>
                <a:cs typeface="Gowun Dodum"/>
                <a:sym typeface="Gowun Dodum"/>
              </a:rPr>
              <a:t>내장된 예제 데이터 세트: 딕셔너리 형태</a:t>
            </a:r>
            <a:endParaRPr b="1" i="1" sz="1700">
              <a:latin typeface="Gowun Dodum"/>
              <a:ea typeface="Gowun Dodum"/>
              <a:cs typeface="Gowun Dodum"/>
              <a:sym typeface="Gowun Dodum"/>
            </a:endParaRPr>
          </a:p>
        </p:txBody>
      </p:sp>
      <p:graphicFrame>
        <p:nvGraphicFramePr>
          <p:cNvPr id="165" name="Google Shape;165;g2c257360040_1_113"/>
          <p:cNvGraphicFramePr/>
          <p:nvPr/>
        </p:nvGraphicFramePr>
        <p:xfrm>
          <a:off x="4844488" y="1362600"/>
          <a:ext cx="3000000" cy="3000000"/>
        </p:xfrm>
        <a:graphic>
          <a:graphicData uri="http://schemas.openxmlformats.org/drawingml/2006/table">
            <a:tbl>
              <a:tblPr>
                <a:noFill/>
                <a:tableStyleId>{1539E10C-BB12-4F86-80C7-A4D7B393AE3F}</a:tableStyleId>
              </a:tblPr>
              <a:tblGrid>
                <a:gridCol w="1469225"/>
                <a:gridCol w="1502875"/>
                <a:gridCol w="916375"/>
              </a:tblGrid>
              <a:tr h="524300">
                <a:tc>
                  <a:txBody>
                    <a:bodyPr/>
                    <a:lstStyle/>
                    <a:p>
                      <a:pPr indent="0" lvl="0" marL="0" rtl="0" algn="ctr">
                        <a:spcBef>
                          <a:spcPts val="0"/>
                        </a:spcBef>
                        <a:spcAft>
                          <a:spcPts val="0"/>
                        </a:spcAft>
                        <a:buNone/>
                      </a:pPr>
                      <a:r>
                        <a:rPr b="1" lang="ko" sz="1600">
                          <a:solidFill>
                            <a:schemeClr val="lt1"/>
                          </a:solidFill>
                          <a:latin typeface="Gowun Dodum"/>
                          <a:ea typeface="Gowun Dodum"/>
                          <a:cs typeface="Gowun Dodum"/>
                          <a:sym typeface="Gowun Dodum"/>
                        </a:rPr>
                        <a:t>key</a:t>
                      </a:r>
                      <a:endParaRPr b="1" sz="1600">
                        <a:solidFill>
                          <a:schemeClr val="lt1"/>
                        </a:solidFill>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9264B"/>
                    </a:solidFill>
                  </a:tcPr>
                </a:tc>
                <a:tc>
                  <a:txBody>
                    <a:bodyPr/>
                    <a:lstStyle/>
                    <a:p>
                      <a:pPr indent="0" lvl="0" marL="0" rtl="0" algn="ctr">
                        <a:spcBef>
                          <a:spcPts val="0"/>
                        </a:spcBef>
                        <a:spcAft>
                          <a:spcPts val="0"/>
                        </a:spcAft>
                        <a:buNone/>
                      </a:pPr>
                      <a:r>
                        <a:rPr b="1" lang="ko" sz="1600">
                          <a:solidFill>
                            <a:schemeClr val="lt1"/>
                          </a:solidFill>
                          <a:latin typeface="Gowun Dodum"/>
                          <a:ea typeface="Gowun Dodum"/>
                          <a:cs typeface="Gowun Dodum"/>
                          <a:sym typeface="Gowun Dodum"/>
                        </a:rPr>
                        <a:t>value</a:t>
                      </a:r>
                      <a:endParaRPr b="1" sz="1600">
                        <a:solidFill>
                          <a:schemeClr val="lt1"/>
                        </a:solidFill>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9264B"/>
                    </a:solidFill>
                  </a:tcPr>
                </a:tc>
                <a:tc>
                  <a:txBody>
                    <a:bodyPr/>
                    <a:lstStyle/>
                    <a:p>
                      <a:pPr indent="0" lvl="0" marL="0" rtl="0" algn="ctr">
                        <a:spcBef>
                          <a:spcPts val="0"/>
                        </a:spcBef>
                        <a:spcAft>
                          <a:spcPts val="0"/>
                        </a:spcAft>
                        <a:buNone/>
                      </a:pPr>
                      <a:r>
                        <a:rPr b="1" lang="ko" sz="1600">
                          <a:solidFill>
                            <a:schemeClr val="lt1"/>
                          </a:solidFill>
                          <a:latin typeface="Gowun Dodum"/>
                          <a:ea typeface="Gowun Dodum"/>
                          <a:cs typeface="Gowun Dodum"/>
                          <a:sym typeface="Gowun Dodum"/>
                        </a:rPr>
                        <a:t>type</a:t>
                      </a:r>
                      <a:endParaRPr b="1" sz="1600">
                        <a:solidFill>
                          <a:schemeClr val="lt1"/>
                        </a:solidFill>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9264B"/>
                    </a:solidFill>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data</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피처 데이터</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ndarray</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target</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레이블값(분류)</a:t>
                      </a:r>
                      <a:endParaRPr>
                        <a:latin typeface="Gowun Dodum"/>
                        <a:ea typeface="Gowun Dodum"/>
                        <a:cs typeface="Gowun Dodum"/>
                        <a:sym typeface="Gowun Dodum"/>
                      </a:endParaRPr>
                    </a:p>
                    <a:p>
                      <a:pPr indent="0" lvl="0" marL="0" rtl="0" algn="ctr">
                        <a:spcBef>
                          <a:spcPts val="0"/>
                        </a:spcBef>
                        <a:spcAft>
                          <a:spcPts val="0"/>
                        </a:spcAft>
                        <a:buNone/>
                      </a:pPr>
                      <a:r>
                        <a:rPr lang="ko">
                          <a:latin typeface="Gowun Dodum"/>
                          <a:ea typeface="Gowun Dodum"/>
                          <a:cs typeface="Gowun Dodum"/>
                          <a:sym typeface="Gowun Dodum"/>
                        </a:rPr>
                        <a:t>숫자결괏값(회귀)</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ndarray</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target_names</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개별 레이블 이름</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ndarray</a:t>
                      </a:r>
                      <a:endParaRPr>
                        <a:latin typeface="Gowun Dodum"/>
                        <a:ea typeface="Gowun Dodum"/>
                        <a:cs typeface="Gowun Dodum"/>
                        <a:sym typeface="Gowun Dodum"/>
                      </a:endParaRPr>
                    </a:p>
                    <a:p>
                      <a:pPr indent="0" lvl="0" marL="0" rtl="0" algn="ctr">
                        <a:spcBef>
                          <a:spcPts val="0"/>
                        </a:spcBef>
                        <a:spcAft>
                          <a:spcPts val="0"/>
                        </a:spcAft>
                        <a:buNone/>
                      </a:pPr>
                      <a:r>
                        <a:rPr lang="ko">
                          <a:latin typeface="Gowun Dodum"/>
                          <a:ea typeface="Gowun Dodum"/>
                          <a:cs typeface="Gowun Dodum"/>
                          <a:sym typeface="Gowun Dodum"/>
                        </a:rPr>
                        <a:t>list</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feature_names</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피처 이름</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ndarray</a:t>
                      </a:r>
                      <a:endParaRPr>
                        <a:latin typeface="Gowun Dodum"/>
                        <a:ea typeface="Gowun Dodum"/>
                        <a:cs typeface="Gowun Dodum"/>
                        <a:sym typeface="Gowun Dodum"/>
                      </a:endParaRPr>
                    </a:p>
                    <a:p>
                      <a:pPr indent="0" lvl="0" marL="0" rtl="0" algn="ctr">
                        <a:spcBef>
                          <a:spcPts val="0"/>
                        </a:spcBef>
                        <a:spcAft>
                          <a:spcPts val="0"/>
                        </a:spcAft>
                        <a:buNone/>
                      </a:pPr>
                      <a:r>
                        <a:rPr lang="ko">
                          <a:latin typeface="Gowun Dodum"/>
                          <a:ea typeface="Gowun Dodum"/>
                          <a:cs typeface="Gowun Dodum"/>
                          <a:sym typeface="Gowun Dodum"/>
                        </a:rPr>
                        <a:t>list</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4300">
                <a:tc>
                  <a:txBody>
                    <a:bodyPr/>
                    <a:lstStyle/>
                    <a:p>
                      <a:pPr indent="0" lvl="0" marL="0" rtl="0" algn="ctr">
                        <a:spcBef>
                          <a:spcPts val="0"/>
                        </a:spcBef>
                        <a:spcAft>
                          <a:spcPts val="0"/>
                        </a:spcAft>
                        <a:buNone/>
                      </a:pPr>
                      <a:r>
                        <a:rPr b="1" lang="ko">
                          <a:latin typeface="Gowun Dodum"/>
                          <a:ea typeface="Gowun Dodum"/>
                          <a:cs typeface="Gowun Dodum"/>
                          <a:sym typeface="Gowun Dodum"/>
                        </a:rPr>
                        <a:t>DESCR</a:t>
                      </a:r>
                      <a:endParaRPr b="1">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데이터 세트 및</a:t>
                      </a:r>
                      <a:endParaRPr>
                        <a:latin typeface="Gowun Dodum"/>
                        <a:ea typeface="Gowun Dodum"/>
                        <a:cs typeface="Gowun Dodum"/>
                        <a:sym typeface="Gowun Dodum"/>
                      </a:endParaRPr>
                    </a:p>
                    <a:p>
                      <a:pPr indent="0" lvl="0" marL="0" rtl="0" algn="ctr">
                        <a:spcBef>
                          <a:spcPts val="0"/>
                        </a:spcBef>
                        <a:spcAft>
                          <a:spcPts val="0"/>
                        </a:spcAft>
                        <a:buNone/>
                      </a:pPr>
                      <a:r>
                        <a:rPr lang="ko">
                          <a:latin typeface="Gowun Dodum"/>
                          <a:ea typeface="Gowun Dodum"/>
                          <a:cs typeface="Gowun Dodum"/>
                          <a:sym typeface="Gowun Dodum"/>
                        </a:rPr>
                        <a:t>각 피처 설명</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Gowun Dodum"/>
                          <a:ea typeface="Gowun Dodum"/>
                          <a:cs typeface="Gowun Dodum"/>
                          <a:sym typeface="Gowun Dodum"/>
                        </a:rPr>
                        <a:t>str</a:t>
                      </a:r>
                      <a:endParaRPr>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c2dfed00b8_0_6"/>
          <p:cNvSpPr/>
          <p:nvPr/>
        </p:nvSpPr>
        <p:spPr>
          <a:xfrm>
            <a:off x="0" y="-37950"/>
            <a:ext cx="1181100" cy="52194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g2c2dfed00b8_0_6"/>
          <p:cNvCxnSpPr/>
          <p:nvPr/>
        </p:nvCxnSpPr>
        <p:spPr>
          <a:xfrm>
            <a:off x="172875" y="-37950"/>
            <a:ext cx="0" cy="2187000"/>
          </a:xfrm>
          <a:prstGeom prst="straightConnector1">
            <a:avLst/>
          </a:prstGeom>
          <a:noFill/>
          <a:ln cap="flat" cmpd="sng" w="38100">
            <a:solidFill>
              <a:schemeClr val="lt1"/>
            </a:solidFill>
            <a:prstDash val="solid"/>
            <a:round/>
            <a:headEnd len="sm" w="sm" type="none"/>
            <a:tailEnd len="sm" w="sm" type="none"/>
          </a:ln>
        </p:spPr>
      </p:cxnSp>
      <p:pic>
        <p:nvPicPr>
          <p:cNvPr id="172" name="Google Shape;172;g2c2dfed00b8_0_6"/>
          <p:cNvPicPr preferRelativeResize="0"/>
          <p:nvPr/>
        </p:nvPicPr>
        <p:blipFill rotWithShape="1">
          <a:blip r:embed="rId3">
            <a:alphaModFix/>
          </a:blip>
          <a:srcRect b="0" l="0" r="0" t="0"/>
          <a:stretch/>
        </p:blipFill>
        <p:spPr>
          <a:xfrm rot="5400000">
            <a:off x="-928700" y="3071650"/>
            <a:ext cx="3038475" cy="1181100"/>
          </a:xfrm>
          <a:prstGeom prst="rect">
            <a:avLst/>
          </a:prstGeom>
          <a:noFill/>
          <a:ln>
            <a:noFill/>
          </a:ln>
        </p:spPr>
      </p:pic>
      <p:sp>
        <p:nvSpPr>
          <p:cNvPr id="173" name="Google Shape;173;g2c2dfed00b8_0_6"/>
          <p:cNvSpPr txBox="1"/>
          <p:nvPr/>
        </p:nvSpPr>
        <p:spPr>
          <a:xfrm>
            <a:off x="1408975" y="306875"/>
            <a:ext cx="6807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2200">
                <a:solidFill>
                  <a:srgbClr val="19264B"/>
                </a:solidFill>
                <a:latin typeface="Gowun Dodum"/>
                <a:ea typeface="Gowun Dodum"/>
                <a:cs typeface="Gowun Dodum"/>
                <a:sym typeface="Gowun Dodum"/>
              </a:rPr>
              <a:t>4. Model </a:t>
            </a:r>
            <a:r>
              <a:rPr b="1" lang="ko" sz="2200">
                <a:solidFill>
                  <a:srgbClr val="19264B"/>
                </a:solidFill>
                <a:latin typeface="Gowun Dodum"/>
                <a:ea typeface="Gowun Dodum"/>
                <a:cs typeface="Gowun Dodum"/>
                <a:sym typeface="Gowun Dodum"/>
              </a:rPr>
              <a:t>Selection</a:t>
            </a:r>
            <a:endParaRPr b="1" sz="2200">
              <a:solidFill>
                <a:srgbClr val="19264B"/>
              </a:solidFill>
              <a:latin typeface="Gowun Dodum"/>
              <a:ea typeface="Gowun Dodum"/>
              <a:cs typeface="Gowun Dodum"/>
              <a:sym typeface="Gowun Dodum"/>
            </a:endParaRPr>
          </a:p>
        </p:txBody>
      </p:sp>
      <p:sp>
        <p:nvSpPr>
          <p:cNvPr id="174" name="Google Shape;174;g2c2dfed00b8_0_6"/>
          <p:cNvSpPr txBox="1"/>
          <p:nvPr/>
        </p:nvSpPr>
        <p:spPr>
          <a:xfrm>
            <a:off x="1408975" y="830075"/>
            <a:ext cx="7078200" cy="67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Model_selection 모듈</a:t>
            </a:r>
            <a:r>
              <a:rPr lang="ko" sz="1700">
                <a:solidFill>
                  <a:schemeClr val="dk1"/>
                </a:solidFill>
                <a:latin typeface="Gowun Dodum"/>
                <a:ea typeface="Gowun Dodum"/>
                <a:cs typeface="Gowun Dodum"/>
                <a:sym typeface="Gowun Dodum"/>
              </a:rPr>
              <a:t> : </a:t>
            </a:r>
            <a:r>
              <a:rPr lang="ko" sz="1200">
                <a:solidFill>
                  <a:schemeClr val="dk1"/>
                </a:solidFill>
                <a:latin typeface="Gowun Dodum"/>
                <a:ea typeface="Gowun Dodum"/>
                <a:cs typeface="Gowun Dodum"/>
                <a:sym typeface="Gowun Dodum"/>
              </a:rPr>
              <a:t>학습 데이터와 테스트 데이터 세트를 분리하거나 교차 검증 분할 및 평가, 그리고 Estimator의 하이퍼 파라미터를 튜닝하기 위한 다양한 함수와 클래스를 제공</a:t>
            </a:r>
            <a:endParaRPr sz="1200">
              <a:latin typeface="Gowun Dodum"/>
              <a:ea typeface="Gowun Dodum"/>
              <a:cs typeface="Gowun Dodum"/>
              <a:sym typeface="Gowun Dodum"/>
            </a:endParaRPr>
          </a:p>
        </p:txBody>
      </p:sp>
      <p:sp>
        <p:nvSpPr>
          <p:cNvPr id="175" name="Google Shape;175;g2c2dfed00b8_0_6"/>
          <p:cNvSpPr txBox="1"/>
          <p:nvPr/>
        </p:nvSpPr>
        <p:spPr>
          <a:xfrm>
            <a:off x="1409025" y="1457450"/>
            <a:ext cx="2875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700">
                <a:solidFill>
                  <a:srgbClr val="19264B"/>
                </a:solidFill>
                <a:latin typeface="Gowun Dodum"/>
                <a:ea typeface="Gowun Dodum"/>
                <a:cs typeface="Gowun Dodum"/>
                <a:sym typeface="Gowun Dodum"/>
              </a:rPr>
              <a:t>K-Fold 교차 검증</a:t>
            </a:r>
            <a:r>
              <a:rPr b="1" lang="ko" sz="2200">
                <a:solidFill>
                  <a:srgbClr val="19264B"/>
                </a:solidFill>
                <a:latin typeface="Gowun Dodum"/>
                <a:ea typeface="Gowun Dodum"/>
                <a:cs typeface="Gowun Dodum"/>
                <a:sym typeface="Gowun Dodum"/>
              </a:rPr>
              <a:t> </a:t>
            </a:r>
            <a:endParaRPr b="1" sz="1700">
              <a:solidFill>
                <a:schemeClr val="dk1"/>
              </a:solidFill>
              <a:latin typeface="Gowun Dodum"/>
              <a:ea typeface="Gowun Dodum"/>
              <a:cs typeface="Gowun Dodum"/>
              <a:sym typeface="Gowun Dodum"/>
            </a:endParaRPr>
          </a:p>
        </p:txBody>
      </p:sp>
      <p:grpSp>
        <p:nvGrpSpPr>
          <p:cNvPr id="176" name="Google Shape;176;g2c2dfed00b8_0_6"/>
          <p:cNvGrpSpPr/>
          <p:nvPr/>
        </p:nvGrpSpPr>
        <p:grpSpPr>
          <a:xfrm>
            <a:off x="4922507" y="1980731"/>
            <a:ext cx="3980052" cy="3019617"/>
            <a:chOff x="1570812" y="2143092"/>
            <a:chExt cx="6088500" cy="2339700"/>
          </a:xfrm>
        </p:grpSpPr>
        <p:sp>
          <p:nvSpPr>
            <p:cNvPr id="177" name="Google Shape;177;g2c2dfed00b8_0_6"/>
            <p:cNvSpPr/>
            <p:nvPr/>
          </p:nvSpPr>
          <p:spPr>
            <a:xfrm>
              <a:off x="1570812" y="2143092"/>
              <a:ext cx="6088500" cy="2339700"/>
            </a:xfrm>
            <a:prstGeom prst="rect">
              <a:avLst/>
            </a:prstGeom>
            <a:solidFill>
              <a:srgbClr val="192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2c2dfed00b8_0_6"/>
            <p:cNvSpPr txBox="1"/>
            <p:nvPr/>
          </p:nvSpPr>
          <p:spPr>
            <a:xfrm>
              <a:off x="1723204" y="2202072"/>
              <a:ext cx="5715000" cy="223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sz="700">
                  <a:solidFill>
                    <a:schemeClr val="lt1"/>
                  </a:solidFill>
                  <a:latin typeface="Gowun Batang"/>
                  <a:ea typeface="Gowun Batang"/>
                  <a:cs typeface="Gowun Batang"/>
                  <a:sym typeface="Gowun Batang"/>
                </a:rPr>
                <a:t># 5개의 폴드 세트로 분리하는 KFold 객체와 폴드 세트별 정확도를 담을 리스트 객체 생성.</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Clr>
                  <a:schemeClr val="dk1"/>
                </a:buClr>
                <a:buSzPts val="1100"/>
                <a:buFont typeface="Arial"/>
                <a:buNone/>
              </a:pPr>
              <a:r>
                <a:rPr b="1" lang="ko" sz="700">
                  <a:solidFill>
                    <a:schemeClr val="lt1"/>
                  </a:solidFill>
                  <a:latin typeface="Gowun Batang"/>
                  <a:ea typeface="Gowun Batang"/>
                  <a:cs typeface="Gowun Batang"/>
                  <a:sym typeface="Gowun Batang"/>
                </a:rPr>
                <a:t>kfold = KFold(n_splits=5)</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cv_accuracy = [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n_iter = 0</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KFold 객체의 split()를 호출하면 폴드별 학습용, 검증용 테스트의 로우 인덱스를 array로 반환</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for train_index, test_index in kfold.split(features):</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a:t>
              </a:r>
              <a:r>
                <a:rPr b="1" lang="ko" sz="700">
                  <a:solidFill>
                    <a:schemeClr val="lt1"/>
                  </a:solidFill>
                  <a:latin typeface="Gowun Batang"/>
                  <a:ea typeface="Gowun Batang"/>
                  <a:cs typeface="Gowun Batang"/>
                  <a:sym typeface="Gowun Batang"/>
                </a:rPr>
                <a:t> # kfold.split()으로 반환된 인덱스를 이용해 학습용, 검증용 테스트 데이터 추출</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X_train, X_test = features[train_index], features[test_index]</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y_train, y_test = label[train_index], label[test_index]</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 학습 및 예측</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dt_clf.fit(X_train, y_train)</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pred = dt_clf.predict(X_test)</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n_iter += 1</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 반복 시마다 정확도 측정</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accuracy = np.round(accuracy_score(y_test, pred), 4)</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train_size = X_train.shape[0]</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test_size = X_test.shape[0]</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cv_accuracy.append(accuracy)</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None/>
              </a:pPr>
              <a:r>
                <a:rPr b="1" lang="ko" sz="700">
                  <a:solidFill>
                    <a:schemeClr val="lt1"/>
                  </a:solidFill>
                  <a:latin typeface="Gowun Batang"/>
                  <a:ea typeface="Gowun Batang"/>
                  <a:cs typeface="Gowun Batang"/>
                  <a:sym typeface="Gowun Batang"/>
                </a:rPr>
                <a:t># 개별 iteration별 정확도를 합하여 평균 정확도 계산</a:t>
              </a:r>
              <a:endParaRPr b="1" sz="700">
                <a:solidFill>
                  <a:schemeClr val="lt1"/>
                </a:solidFill>
                <a:latin typeface="Gowun Batang"/>
                <a:ea typeface="Gowun Batang"/>
                <a:cs typeface="Gowun Batang"/>
                <a:sym typeface="Gowun Batang"/>
              </a:endParaRPr>
            </a:p>
            <a:p>
              <a:pPr indent="0" lvl="0" marL="0" rtl="0" algn="l">
                <a:spcBef>
                  <a:spcPts val="0"/>
                </a:spcBef>
                <a:spcAft>
                  <a:spcPts val="0"/>
                </a:spcAft>
                <a:buClr>
                  <a:schemeClr val="dk1"/>
                </a:buClr>
                <a:buSzPts val="1100"/>
                <a:buFont typeface="Arial"/>
                <a:buNone/>
              </a:pPr>
              <a:r>
                <a:rPr b="1" lang="ko" sz="700">
                  <a:solidFill>
                    <a:schemeClr val="lt1"/>
                  </a:solidFill>
                  <a:latin typeface="Gowun Batang"/>
                  <a:ea typeface="Gowun Batang"/>
                  <a:cs typeface="Gowun Batang"/>
                  <a:sym typeface="Gowun Batang"/>
                </a:rPr>
                <a:t>print('\n## 평균 검증 정확도:', np.mean(cv_accuracy))</a:t>
              </a:r>
              <a:endParaRPr b="1" sz="700">
                <a:solidFill>
                  <a:schemeClr val="lt1"/>
                </a:solidFill>
                <a:latin typeface="Gowun Batang"/>
                <a:ea typeface="Gowun Batang"/>
                <a:cs typeface="Gowun Batang"/>
                <a:sym typeface="Gowun Batang"/>
              </a:endParaRPr>
            </a:p>
          </p:txBody>
        </p:sp>
      </p:grpSp>
      <p:pic>
        <p:nvPicPr>
          <p:cNvPr id="179" name="Google Shape;179;g2c2dfed00b8_0_6"/>
          <p:cNvPicPr preferRelativeResize="0"/>
          <p:nvPr/>
        </p:nvPicPr>
        <p:blipFill>
          <a:blip r:embed="rId4">
            <a:alphaModFix/>
          </a:blip>
          <a:stretch>
            <a:fillRect/>
          </a:stretch>
        </p:blipFill>
        <p:spPr>
          <a:xfrm>
            <a:off x="1408975" y="1980650"/>
            <a:ext cx="3460625" cy="301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